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43"/>
  </p:notesMasterIdLst>
  <p:handoutMasterIdLst>
    <p:handoutMasterId r:id="rId44"/>
  </p:handoutMasterIdLst>
  <p:sldIdLst>
    <p:sldId id="296" r:id="rId5"/>
    <p:sldId id="256" r:id="rId6"/>
    <p:sldId id="295" r:id="rId7"/>
    <p:sldId id="343" r:id="rId8"/>
    <p:sldId id="1018" r:id="rId9"/>
    <p:sldId id="1017" r:id="rId10"/>
    <p:sldId id="1012" r:id="rId11"/>
    <p:sldId id="1019" r:id="rId12"/>
    <p:sldId id="987" r:id="rId13"/>
    <p:sldId id="1022" r:id="rId14"/>
    <p:sldId id="1021" r:id="rId15"/>
    <p:sldId id="995" r:id="rId16"/>
    <p:sldId id="1399" r:id="rId17"/>
    <p:sldId id="997" r:id="rId18"/>
    <p:sldId id="998" r:id="rId19"/>
    <p:sldId id="1000" r:id="rId20"/>
    <p:sldId id="1024" r:id="rId21"/>
    <p:sldId id="1026" r:id="rId22"/>
    <p:sldId id="1400" r:id="rId23"/>
    <p:sldId id="996" r:id="rId24"/>
    <p:sldId id="1384" r:id="rId25"/>
    <p:sldId id="1383" r:id="rId26"/>
    <p:sldId id="1386" r:id="rId27"/>
    <p:sldId id="1385" r:id="rId28"/>
    <p:sldId id="1381" r:id="rId29"/>
    <p:sldId id="1388" r:id="rId30"/>
    <p:sldId id="1392" r:id="rId31"/>
    <p:sldId id="1367" r:id="rId32"/>
    <p:sldId id="1396" r:id="rId33"/>
    <p:sldId id="1395" r:id="rId34"/>
    <p:sldId id="1397" r:id="rId35"/>
    <p:sldId id="1389" r:id="rId36"/>
    <p:sldId id="1390" r:id="rId37"/>
    <p:sldId id="1391" r:id="rId38"/>
    <p:sldId id="1398" r:id="rId39"/>
    <p:sldId id="1379" r:id="rId40"/>
    <p:sldId id="1393" r:id="rId41"/>
    <p:sldId id="33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69" y="185"/>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10/29/2025</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393.70078" units="1/cm"/>
          <inkml:channelProperty channel="Y" name="resolution" value="1399.82507" units="1/cm"/>
          <inkml:channelProperty channel="F" name="resolution" value="0" units="1/dev"/>
          <inkml:channelProperty channel="T" name="resolution" value="1" units="1/dev"/>
        </inkml:channelProperties>
      </inkml:inkSource>
      <inkml:timestamp xml:id="ts0" timeString="2025-10-29T19:16:45.917"/>
    </inkml:context>
    <inkml:brush xml:id="br0">
      <inkml:brushProperty name="width" value="0.05292" units="cm"/>
      <inkml:brushProperty name="height" value="0.05292" units="cm"/>
    </inkml:brush>
  </inkml:definitions>
  <inkml:trace contextRef="#ctx0" brushRef="#br0">28169 11946 17 0,'0'0'40'0,"0"0"20"0,-28 28 0 0,28-28-35 0,0 0 43 0,0 0-57 0,-31 27 39 0,31-27-20 0,0 0-7 0,0-27 1 0,0 27-5 0,0-28-3 0,0 28-11 0,0 0 0 0,0 0-5 0,0-28 4 0,0 28 10 0,0-31-5 0,0-25-9 15,0 28 9-15,0-1-6 16,0-29-2 0,0 30 4-16,0-1-3 0,0-27-1 15,0 27 7-15,-27-30-3 16,27 32 1-16,0 27-7 31,-58-57 6-15,30 57-7-16,28 0 2 62,-58-58 4-46,-200-84 3-16,31 27-11 0,141 56 2 0,-230-111 10 0,289 140-8 15,-203-55 3 1,171 56-2-16,-27-29 1 0,-140-28-2 0,167 86 0 16,-85-57 1-1,-114-58 3 1,-113-28-12-16,285 115 10 0,28 28-2 31,-83-29 1-31,-31-57-2 0,-30 57 0 0,88 0 2 16,28 2 0-1,1 27-3-15,-29-29 4 0,-30-30-1 0,-114 32 0 16,-27-30 0 0,55-1 1-16,230 58-2 62,-371-86-3-62,-230-2-6 0,457 61 9 0,-774-29 3 16,575 56-4-16,85-29 3 15,59 29-1-15,-31 0-2 16,-28-30-1-16,172 30 2 16,-113 0 3-16,0-28-2 15,-4 28 1-15,117 0 0 0,31-28-1 0,-89 28 1 0,-55 0-1 16,54 0-1-16,32-29-1 0,-145 29 4 0,141 0-6 16,-367 0 1-1,367 0 1-15,31 0 2 16,-140 0 0-16,-4 0 0 0,85 0-2 15,-198 0 1-15,315 0-1 16,-171 0 3 0,27 29-2-16,-288 57-2 15,319-57-1-15,55-1 1 16,0 0 2-16,-171 87 3 16,226-115-3-16,-55 27 0 31,-570 203 3-31,597-230-3 15,32 30 0-15,27-30 0 63,-230 56-2-63,-801 546-13 0,887-460 11 0,30-27 6 16,28-28-3-16,59-59 0 15,-203 202-3 1,31-29 9-16,168-174-5 0,-24 61-3 0,-90 54 7 15,87-27-7 1,3-57-1-16,24 25 15 16,-24 5-7-1,24 26-7-15,-24 29 8 0,24-55-9 0,31-3 0 16,0-85 2-16,0 29-13 0,-27-1-13 31,27 0 25-31,0-28-176 16,0-56-105-16,0 56 266 15</inkml:trace>
  <inkml:trace contextRef="#ctx0" brushRef="#br0" timeOffset="698.96">11823 11630 89 0,'-30'0'61'0,"30"0"-13"0,-28 144 16 0,28-144-64 31,-27 227 13 1,-32 176 38-32,87 142-6 0,3-403-31 0,82 2 27 0,-55-116-12 15,56-56-2 1,-56-30-21-16,-30 58-3 0,116-142 8 15,55-88-1 1,-140 144-9 0,81-144-5-1,-23 87-80-15,-62 87-111 16,-55 84-35-16</inkml:trace>
  <inkml:trace contextRef="#ctx0" brushRef="#br0" timeOffset="1305.72">7327 14467 40 0,'-28'0'177'0,"28"0"-121"0,-144 58 11 0,116-58-42 0,1 0 17 0,-4 0-33 0,62 0-1 0,24 0-4 0,203 0 10 0,-173 0-12 15,-26 0 0 1,226 0-2-16,-27 0 4 15,-200 28-5-15,55-28 1 0,-27 0-31 16,-55-28-17-16,-31 28 26 16,28 0-30-16,-28 0-198 15,0 0 233-15,-28-29-12 0</inkml:trace>
  <inkml:trace contextRef="#ctx0" brushRef="#br0" timeOffset="1576.37">7928 14238 76 0,'0'0'31'0,"0"0"-8"0,0 0-6 0,0 0-6 0,0 0 2 16,0 0 2-16,0 0 46 0,0 0-48 0,86 28 43 15,-55-1-37-15,24 5 7 0,30 24-5 16,-26-56-7-16,54 57 14 16,-54 1-7-16,-1-1-5 0,-58-28-8 15,28 27 2-15,-87 174-5 31,4-117-3-31,-3 1 4 0,-1-26-6 0,32-61 0 0,-1 3-1 16,-88 114-25-16,61-116-66 16,24-28-62-1,3-28 3-15,28-1 83 0</inkml:trace>
  <inkml:trace contextRef="#ctx0" brushRef="#br0" timeOffset="2248.15">5523 13980 37 0,'-27'28'92'0,"-1"-28"-52"0,28 28-5 0,-31 2-1 0,31-30-34 47,-27 29 35-47,-1 27-12 0,28 3-10 0,0-3 14 0,0-29-22 15,55-27 4 32,4 32 19-47,-32-5-6 0,-27 2-18 47,-86-2-248-47,86-142 84 31</inkml:trace>
  <inkml:trace contextRef="#ctx0" brushRef="#br0" timeOffset="3054.29">5695 13407 89 0,'0'27'181'0,"31"32"-126"0,-31 26-20 0,27 30-8 31,32 112-20-31,-32-111-6 0,1-1-42 16,-28-85 1-1,0 27-61-15,0-57 45 0,0 0 17 0,0 0 19 16,0 0-28-16,-28-57 26 0,1-58 19 16,27 29 21-1,-31 26 6-15,3-23 72 63,114 83 59-63,-58 28-156 0,3 0-3 0,-31-28-5 15,85 27-138 1,-85-27 34-16,28 0 92 16,-1 0 19-16,4-55-3 0,-3 27 12 15,-28 28-4 1,0 0 21-16,0 0-8 0,27 0 112 15,-54 0-45-15,27 28-66 0,0-28 14 16,0 85 31-16,-28-55-54 16,28-2-2-16,0 0 4 15,0 2-10-15,0-30 7 16,0 0-5-16,0 0-1 16,0-58 1-16,28 30-2 0,-28 28 2 0,0-60 5 15,0 60-7 48,27-27 8-63,-27-1-3 0,31 28 9 0,24 171 5 0,-55-141-21 0,31 55-48 15,-31-85 37-15,0 30-71 0,0-30 27 0,0 0 26 16,0 0 1-16,0-30-65 16,0 2 65-16,0-29 12 0,0-89-5 15,0 91 32 1,0 55 7-16,0-28 1 0,0 28 28 15,28 0 48-15,-28 28-52 0,0-28-24 16,27 55 52-16,-27-25-40 16,0 0-5-16,31 26 22 15,-31-56-36-15,27 0 4 16,-27 0-9-16,0 0-3 0,28-28-2 16,3-30-38 15,-31 28-10-31,27-25-139 15,-27-2 34 32,28-1 97-47</inkml:trace>
  <inkml:trace contextRef="#ctx0" brushRef="#br0" timeOffset="3216.18">6499 13206 39 0,'0'0'37'0,"0"-29"-7"0,0 2-5 0,0-2 39 0,0-1 80 0,0 60-116 0,0-1-5 0,27 27 0 0,-27-56-16 0,28 86 7 0,3 0-16 0,-4-30-1 16,-27 58 1-16,28 31-2 0,2-116 1 16,-30-1-1-16,0 142-83 15,0-54-54-15,0-86 3 16,0-1 110 0,-30-88 6-16</inkml:trace>
  <inkml:trace contextRef="#ctx0" brushRef="#br0" timeOffset="3358.63">6499 13778 23 0,'0'0'32'0,"0"-28"53"0,0 0 9 15,-31 28-16-15,31-29-28 0,31-1-3 47,110 3-19-47,-56-31-27 16,1-27-60-16,-55 57-21 16,-3-3-6-16,-1-25-83 0,-27 56 154 0,0-28-14 15</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393.70078" units="1/cm"/>
          <inkml:channelProperty channel="Y" name="resolution" value="1399.82507" units="1/cm"/>
          <inkml:channelProperty channel="F" name="resolution" value="0" units="1/dev"/>
          <inkml:channelProperty channel="T" name="resolution" value="1" units="1/dev"/>
        </inkml:channelProperties>
      </inkml:inkSource>
      <inkml:timestamp xml:id="ts0" timeString="2025-10-29T19:38:19.304"/>
    </inkml:context>
    <inkml:brush xml:id="br0">
      <inkml:brushProperty name="width" value="0.05292" units="cm"/>
      <inkml:brushProperty name="height" value="0.05292" units="cm"/>
    </inkml:brush>
  </inkml:definitions>
  <inkml:trace contextRef="#ctx0" brushRef="#br0">9161 14238 18 0,'0'0'19'0,"0"0"9"0,0 0 12 0,0-28 83 0,-31-1-50 0,31-1-55 0,0 30 3 0,0-28-4 0,-27 28 3 0,27-28-11 0,0 28 5 16,0 0-10 0,0-29 7-16,0 29-4 0,0-30-1 0,0 30-3 0,0 0 3 15,0-28 3 1,27-60 6-16,4 33-13 15,399-232 22 17,-345 230-17-17,-57 29-2 32,85-31-1-47,203-54-5 0,-202 84-3 0,2 0 7 0,-88 29-3 0,58-28 5 16,0-1-8-16,58-27 10 15,-58 27-8-15,-86 29 1 63,86-30 7-32,86-26-2-31,-117 56-8 0,-25 27 2 0,-30 2-11 16,0-29-67-16,0 0-10 0,-30 0-159 15,30 0 184-15,-28 0 39 16</inkml:trace>
  <inkml:trace contextRef="#ctx0" brushRef="#br0" timeOffset="527.37">10762 13006 12 0,'-28'0'5'0,"28"0"-3"0,-27 0 8 0,27 0-7 0,-31 0 14 0,31 0-14 0,0 0-3 32,0-115 171-32,31 115-146 0,-31 0 3 15,0 0-15-15,27 29 17 0,1-29-5 16,30 0-14-1,-30 0-7-15,3 0 8 0,-31 0-9 16,27 0-2-16,1 0 8 0,3 0-2 16,55-29 3-16,-59-1-10 0,31 3 1 15,-3 27 3-15,4 0 5 16,-32-29 2 0,4 29-11-16,-31 0 15 46,-86 115 38-46,86-86-51 0,-58 0 9 0,30-1 0 16,28 1-8-16,-85 27 3 31,26 59-9-31,32-29 8 32,27-28-1-17,0 57-15-15,0-115 3 0,0 28-1 0,0-28 0 0,-31 28-61 16,31-1-36-16,-28-27-78 15,28 30 115-15,-58 28 17 16,30 28 43 0</inkml:trace>
  <inkml:trace contextRef="#ctx0" brushRef="#br0" timeOffset="1045.33">8529 14981 15 0,'0'0'15'0,"0"0"5"0,0 0 26 0,0 0 10 0,0 0 27 0,0 0-31 0,0 0-14 0,0 0-8 0,0 31 5 15,0 25 3-15,0-56-33 16,0 27 2-16,0 61 2 31,0-2-21-31,0-58-93 47,-27-85-227-47</inkml:trace>
  <inkml:trace contextRef="#ctx0" brushRef="#br0" timeOffset="1216.83">8560 14408 45 0,'0'30'249'0,"-31"28"-206"16,31-1-11-16,0 28-21 0,0 59-5 16,-27-87-7-16,27 58-65 15,0-115 9-15,27 58-193 32,4-58 243-17</inkml:trace>
  <inkml:trace contextRef="#ctx0" brushRef="#br0" timeOffset="1440.47">8615 14954 13 0,'0'0'0'0,"0"0"4"0,0 0 5 0,0 0 32 0,31 58 91 62,-31-58-96-62,0 28 29 0,27 0-11 0,-27-1-41 0,28-54 14 0,-28-1-25 0,31-31 6 16,-31 32-7-16,27-2 0 0,1-57 1 16,30 29 4-16,-58 57-5 15,28 0 5-15,2 57 16 16,-30 1-17-16,55 199 6 31,-55-228-14-31,0 57-55 16,0-86 3-16,0 0-18 0,31 0-54 0,-31-29 17 0,28-28 94 15,-28 57 12-15,0-88-9 32</inkml:trace>
  <inkml:trace contextRef="#ctx0" brushRef="#br0" timeOffset="2077.51">9247 14467 19 0,'0'0'8'0,"0"0"38"15,0 0 124-15,27 29-117 0,-27 0-11 0,0 84-1 16,0-83-35-16,0-1-1 0,0-2 1 0,28 31 3 16,-28 28-2-16,0-29-4 0,0 30-3 0,0-4 5 15,0-83-5 48,-28 115-26-48,28-56-211-15,-85-403 247 0,57 316 22 16,28 28 17-16,0 0-13 0,28 28-9 16,-28-28-25-16,27 29 1 31,31 29-1-31,-30-30-12 0,30 0-62 16,1-28-14-1,-32-28 17-15,1 0 41 16,-28 28 18-16,31-58-8 15,-4 1 12-15,1 28 7 16,3-29 27-16,-31 58 10 0,0 0 13 16,0 0-3-1,0 29 6-15,0-29-47 0,0 0-7 63,0 173 60-48,27-173-58-15,-27 0 0 0,27 0 45 0,4 0-34 16,-31-31 14-16,28 31-23 0,-28 0-1 16,0 0 8-16,0 0 10 15,0 31-15-15,0-31 0 0,0 0-3 0,0 0 14 16,0 0-13-16,0 28-2 16,0-28 5-16,0 0-5 0,0 28 2 15,0 29 2 1,-28 58-5-16,28-86 1 15,0 27-1-15,0-56-1 0,0 59 1 0,0-3-5 16,0-29 1 0,28 61-68-16,-28-88 29 0,0 0-41 15,0 0 49-15,0 0-41 0,27-58-67 0,-27 58 124 16,0 0 9-16,0-57 1 16,0 29-1-16</inkml:trace>
  <inkml:trace contextRef="#ctx0" brushRef="#br0" timeOffset="2232.69">9790 15125 14 0,'0'29'373'0,"0"0"-354"0,0-2 12 0,0-27-24 0,27 0-1 0,-27 30 20 0,0-30-24 0,31 0 4 0,-3 0-2 0,-28 0-3 0,27-30-4 0,4 30-16 16,-3-56-56-1,-28 56 52-15,0-29-34 0,27-1-17 0,-27 30-125 16,31-27 174-16,-31 27 11 0</inkml:trace>
  <inkml:trace contextRef="#ctx0" brushRef="#br0" timeOffset="2999.06">10192 15068 11 0,'0'0'11'0,"0"0"-8"16,0 0 28 31,0 27 131-47,0-27-145 0,27 30 36 0,-27-30-22 15,0 0-25-15,0 0-1 16,28 29 7-16,-28-29-6 0,0 0 0 0,0 0-1 16,0 0 0-16,31 29 4 0,-31-29 29 46,27 0-26-46,-27 0-9 0,0 0 5 16,0 0-6 0,28 0 13-16,-28 0-8 0,0 0 3 15,0 0-6-15,0 0 2 16,0-29 6 0,0 29-8-16,0 0-1 0,0 0-1 15,0-29 5 1,0 29-6-16,0 0 0 15,0 0 1 32,0 0 0-47,0 0 2 16,0 29 0-16,0-29-4 16,30 0 4-16,-30 0-4 15,0 0 0-15,0-29 0 0,0 29-2 16,0 0 4-16,0 0-2 0,0 0 0 0,0-30 2 15,0 30-2-15,0 0 0 0,0 0 0 16,0-27 0-16,0 27 1 16,0 0 1-1,-30 0-1 1,30 0-1-16,0 0 0 0,0 0 0 0,0 0 0 16,0 0 1-1,-55 27 1-15,55 3-2 16,0 28 0-16,-31-31 2 15,31 3 0-15,0 55 2 16,0-85-4 47,0 30 0-63,0 82 7 0,0-82-6 0,58 0-4 0,-58-2-2 15,28-28-44-15,2-28-145 0,-2-32-42 16,-1 33 194-1,4-29 22 1</inkml:trace>
  <inkml:trace contextRef="#ctx0" brushRef="#br0" timeOffset="3375.64">10590 15068 15 0,'0'0'119'0,"0"0"-66"0,0 0 63 0,0 27-73 0,0-27-7 0,-27 30-8 0,-1 28-13 0,28-31-9 32,0 32-4-32,0-59-2 0,28 28 1 0,-28-28 0 0,27 58 1 15,4-58-1-15,-31 29 3 63,55 54 11-63,-55-53-14 0,-27 0-20 0,27-30 19 62,0 0 0 1,-28 0-96-48,-3-230-247-15</inkml:trace>
  <inkml:trace contextRef="#ctx0" brushRef="#br0" timeOffset="3611.21">10934 14438 65 0,'0'115'246'0,"0"29"-179"16,31 342-17-16,-31-257-178 0,-31-229 11 16,31 0 117 46,0 28-105-62,-28-84 37 0,56-174 179 0,-28 230-102 0,0 0 9 0,31 0-2 16,-31 0 4 31,113-29-15-32,-55-1-81 16,-3 3-27-31,-24 27 93 0</inkml:trace>
  <inkml:trace contextRef="#ctx0" brushRef="#br0" timeOffset="3716.32">11308 15210 9 0,'-31'230'245'0,"31"-203"-239"0,0-27-6 62,0-83-140-62,31-233 20 0</inkml:trace>
  <inkml:trace contextRef="#ctx0" brushRef="#br0" timeOffset="4012.52">11449 14981 11 0,'0'288'77'0,"31"-232"-75"0,-31-56 0 16,0 59 16 31,27-88 60-47,32-116 7 31,-32 89-33-31,32 171 27 63,-59 56-82-63,27-144-12 0,-27-27 7 0,0 0 8 62,86-227-369-62,-58 170 360 0</inkml:trace>
  <inkml:trace contextRef="#ctx0" brushRef="#br0" timeOffset="4286.22">11964 15125 10 0,'31'259'238'0,"-31"-231"-233"0,0-28-5 62,28 85 28-46,-1-85 7-16,32-543-32 0,-59 399 6 0,0 144-6 15,0-28 13-15,0 28-10 0,0 0 11 32,0 0-17 30,113 487 85-46,-226 400-62-16,-87-858-316 15,84-171 108-15</inkml:trace>
  <inkml:trace contextRef="#ctx0" brushRef="#br0" timeOffset="4999.35">9274 16129 9 0,'0'343'404'0,"0"-287"-402"0,28 58-1 0,3-84 4 0,-4-30-2 0,32-30 11 0,-59 30-14 63,0 0 0-1,27-55 10-62,32 27-1 0,-176 84 22 16,89-56-53 0,1-28-136-16,27 28 158 46,27 0-74-46,87-28-160 0</inkml:trace>
  <inkml:trace contextRef="#ctx0" brushRef="#br0" timeOffset="5248.88">9903 16587 30 0,'0'28'100'0,"0"-28"-100"63,31 86 167-63,110-145-105 0,-196-111-57 15,-31 226 46-15,55 31-41 16,31-1-5-16,0-57-5 0,0-2 0 0,0 32-3 0,31-31-20 16,-31-28 6-16,55 28-155 46,3-56-43-46</inkml:trace>
  <inkml:trace contextRef="#ctx0" brushRef="#br0" timeOffset="5549.1">10192 16129 87 0,'0'0'155'0,"0"27"-139"0,0 2 40 0,0-29-47 0,0 30 6 0,0-1-9 0,0 84 15 16,0-26-6-1,0-30-11-15,0 29-3 0,27-31-1 16,-27-25-1-16,28 28 3 0,-28-31-1 16,31 3 5-16,-31-30-6 62,27-30 10-62,145-168 60 0,-145 167-56 0,4 62-5 0,-31-3-2 0,28 0-4 16,-28-1-1-16,0 3-1 0,0 55-2 15,0-85 0-15,0 30-2 0,0 55-63 16,0-26-7-16,0-59 42 0,0 28-44 16,0-28-56-16,0 0 91 0,0-28-39 15,0 28 70-15</inkml:trace>
  <inkml:trace contextRef="#ctx0" brushRef="#br0" timeOffset="6030.88">10906 16730 8 0,'0'-29'50'0,"0"0"48"0,0 29 7 0,0 0-75 0,0 0 19 0,-27 0-14 0,27 0-15 0,0 0-3 0,0 0-1 0,0 0-12 0,0 0 6 0,0 0-8 0,0 0 0 16,0 0 1-16,0 0 4 0,0 58-4 31,0 56 4-31,0-86-1 16,0-28-1-16,27 30 10 31,-27-116 5-31,0 57-16 16,0-1-3-16,0 3-2 0,0 27 1 15,0 0 0 32,28-58 9-31,3 173 26-16,-4-58-37 0,1-29 2 0,-28 31-32 15,0-59 17-15,31 28-152 16,-31-28 130-16,0-28-161 0,0 28 162 0,0-59-22 16,0 31 49-16,0 0 3 15</inkml:trace>
  <inkml:trace contextRef="#ctx0" brushRef="#br0" timeOffset="6260.45">11078 16587 14 0,'0'0'37'0,"0"28"69"0,0-28-63 0,0 27 16 16,28 3-31-16,-28-1-8 0,0 57 15 15,0-86-27-15,30 57 16 16,-30 30 1-16,28-31 0 0,-28-56-22 0,0 0 3 16,0 0-2-16,58-28 13 15,-30-29-19 1,-1-1-30-16,-27 1-8 0,0 27-26 16,0 30 30-16,31-27-161 15,-31-2 169-15,0 0-25 47</inkml:trace>
  <inkml:trace contextRef="#ctx0" brushRef="#br0" timeOffset="6371.57">11422 16787 65 0,'0'57'294'0,"27"1"-259"0,-27 27-24 0,-27-113-340 0,27-29 266 15,-28-1 50-15</inkml:trace>
  <inkml:trace contextRef="#ctx0" brushRef="#br0" timeOffset="6839.57">11507 16244 33 0,'0'0'52'0,"0"56"3"0,0-27-47 0,0 28-2 15,0 29-3 1,0-57-5-16,0-2-11 0,28 32-70 15,3-31 54-15,-31-28 18 0,27 27 5 16,-27-27 5-16,28 0 0 47,-28 0 3-47,58-83 143 0,-58 52-74 0,0 31-1 16,0 0-35-16,0 31-26 0,0-31 15 15,0 56-2 16,28 173 41-31,-28-201-61 0,0-28 2 0,31 30 5 16,-31-30-2-16,0 0 0 0,27-58 3 16,-27 30-8-16,0-58 2 15,0-2-6-15,0-26-1 0,0 58 0 16,28-59 3 0,-28 115 1-16,0 0-2 15,0 0 1-15,0 0 0 0,30 29 6 0,-30 0-4 16,0 0-3-16,0-29 1 0,0 57-8 15,28 1-17-15,-28-30 11 0,0 57-76 16,0-27-73-16,27-1-16 16,-27-28 168-16,0-29 11 62,0 28-6-62</inkml:trace>
  <inkml:trace contextRef="#ctx0" brushRef="#br0" timeOffset="7000.05">11964 16730 48 0,'0'0'143'0,"0"27"-22"0,0 3-81 0,0-30-10 0,31 29 0 0,-31-1-18 0,0 0 6 0,0-28-12 0,28 0 5 0,-28 30 21 15,27-60-16-15,4 2-4 0,-3-29-12 0,-28 57 2 0,27-86 6 16,4 57-7 15,55-56 5-15,27 170-137-16,-113-85 47 15,0 29 30-15,28 0-176 0,3-29 193 0</inkml:trace>
</inkml:ink>
</file>

<file path=ppt/ink/ink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393.70078" units="1/cm"/>
          <inkml:channelProperty channel="Y" name="resolution" value="1399.82507" units="1/cm"/>
          <inkml:channelProperty channel="F" name="resolution" value="0" units="1/dev"/>
          <inkml:channelProperty channel="T" name="resolution" value="1" units="1/dev"/>
        </inkml:channelProperties>
      </inkml:inkSource>
      <inkml:timestamp xml:id="ts0" timeString="2025-10-29T19:38:47.424"/>
    </inkml:context>
    <inkml:brush xml:id="br0">
      <inkml:brushProperty name="width" value="0.05292" units="cm"/>
      <inkml:brushProperty name="height" value="0.05292" units="cm"/>
    </inkml:brush>
  </inkml:definitions>
  <inkml:trace contextRef="#ctx0" brushRef="#br0">12823 3953 18 0,'0'0'4'0,"0"0"14"0,0 0 67 0,0 0-85 16,0 0 84 31,-27 0 1-47,-59 0 6 0,58-29-69 0,-30 29 24 0,30 0-37 0,28 0-9 62,-85 0 18-15,-1-29-5-47,-172-27 8 0,172 56-13 0,-58 56-1 0,144-56-7 62,0 0 0 1,0 0 0-1,-86 87 5-62,-113 84 7 0,82-84-8 0,-55 55 4 0,117-83-8 16,-233 254 16-16,116 3-3 0,144-287-13 0,87 57-31 0,-59-145-17 0,0 59 32 0,0 0 16 63,0 0-16-17,27-56-122-46,-27-30-171 0,0 58 280 0</inkml:trace>
  <inkml:trace contextRef="#ctx0" brushRef="#br0" timeOffset="567.67">10535 4584 38 0,'-31'28'145'0,"31"-28"-87"0,0 115 45 0,0-58-66 0,0 58-4 0,0-3-11 0,0-112-22 32,203 289 139 14,24-433-120-46,-141 114-15 0,-28 3-7 32,55-2-19-32,-54 29-80 0,-59 29 29 15,0-29-29-15,27 0 36 0,4 0-109 16,-3 27 120-16</inkml:trace>
  <inkml:trace contextRef="#ctx0" brushRef="#br0" timeOffset="1358.91">13284 3868 35 0,'0'0'41'0,"-31"27"90"0,31 2-67 15,0-29-45-15,-28 29 103 16,56 29-58-16,30-29-58 62,141-29 6-46,-140-145-12-16,-59 118-1 0,0-32-5 31,-28 3 8-15,-175 27 9-16,149 58-5 16,23-29-3-16,31 0-3 62,-55 56 10-46,-31 288 20-1,199-171-35-15,-27-144-139 0,-86-29 108 0,86-88-289 47,-59 61 286-31</inkml:trace>
  <inkml:trace contextRef="#ctx0" brushRef="#br0" timeOffset="1558.6">13627 3924 23 0,'0'0'10'0,"0"0"93"16,0 0-76-16,0 0 24 0,0 0-26 0,28 0 18 47,30 202 125-32,-3-116-140-15,-24-31-22 47,82 33-377-47,-113-117 284 16,28-57 61-16</inkml:trace>
  <inkml:trace contextRef="#ctx0" brushRef="#br0" timeOffset="1923.48">13971 3839 17 0,'-31'0'21'0,"-368"543"429"0,341-398-448 0,58-116-3 16,0 27-56-16,27-56-72 0,-27 0 92 0,0 0 37 62,31 0-86-62,-3-28 0 16,-28 28 86 31,0 0 0 15</inkml:trace>
  <inkml:trace contextRef="#ctx0" brushRef="#br0" timeOffset="2127.82">14314 4097 15 0,'0'0'148'0,"0"0"-69"0,0 0-79 47,-31-28 79-47,-141 56 128 0,145 28-193 15,27-56-10-15,-28 114 20 47,-2-55-13-31,30 199 6-16,30-173-25 0,25-55 10 62,-24-30-16-62,169-230-564 16</inkml:trace>
  <inkml:trace contextRef="#ctx0" brushRef="#br0" timeOffset="2777.73">14744 4153 18 0,'0'0'167'0,"0"0"-167"0,0 31 62 16,85-31 29-16,-85 0-81 0,28-31-8 0,-28-25 5 16,0 28-5-16,0-1 6 0,0 0 3 0,0 0 36 62,-86 173 60-62,59-58-93 0,27-31-8 0,-31 33-1 0,31-31-7 16,0 28 1 31,0-85 1 15,31 59-57-62,54-118-389 0,-30-56 395 0</inkml:trace>
  <inkml:trace contextRef="#ctx0" brushRef="#br0" timeOffset="3078.26">15056 4153 24 0,'0'0'0'0,"0"31"139"16,0-31-118-16,0 28 30 0,0 57 6 0,0 0-32 16,0 60-9-1,-27-116-14-15,27 54-5 0,0-23-6 0,0 25-51 16,0-85 51-16,0 29-27 15,0-29 21-15,27-59-103 16,-27 4 96-16,0-5 4 16,31 5 11-16,-31-32 5 0,55-170 22 31,-24 170 30-31,-4 31-13 16,1-59 97-16,3 86-66 0,-31 29-33 0,0 0-35 62,0-29 17-62,27 29 3 0,-27 29-6 16,-86 430 21-16,86-430-100 0,0-29 43 0,-27 0-55 15,27-59-31-15,0 32 22 16,27-2 19-16,-27 0 55 0,59-1 0 16,-59 3 10-16,27 27-13 0</inkml:trace>
  <inkml:trace contextRef="#ctx0" brushRef="#br0" timeOffset="3477.53">15716 3552 16 0,'0'0'23'0,"0"0"17"0,0 0-25 0,0 27 34 0,0-27-17 0,0 0 27 0,27 59 9 0,-27-59-42 0,0 29-2 0,0 0 16 0,0 28-24 0,31-30-9 15,-31 32-4-15,0-59-2 0,0 29 1 0,28-2-1 16,-28 2-1-16,0 0 1 0,0 29 0 0,0-29-1 16,27 57 0-1,-27-28-6-15,31 84-92 16,-31-86-48-16,0-26 64 0,0-1 27 16,0-1 35-16,0 0 3 15</inkml:trace>
  <inkml:trace contextRef="#ctx0" brushRef="#br0" timeOffset="3724.74">15688 4126 32 0,'0'0'0'0,"0"0"60"16,28-29 95-16,-1 1-79 15,-27 28-61-15,0 0 24 0,0 0-29 0,31 0 28 16,-31 0-31-16,28 0 12 0,-1 0-10 16,-27 0-4-16,31 0-3 15,-31 0 3-15,28 0-5 0,-28 0-1 0,27 0-19 16,-27 0 9-16,58 0-92 16,-58 0 72-16,0 0-3 0,28 0-47 0,3-29-69 15,-31 29 135-15,27 0-11 0</inkml:trace>
  <inkml:trace contextRef="#ctx0" brushRef="#br0" timeOffset="3881.22">16173 4040 44 0,'0'0'33'0,"0"0"6"16,0 0 29-16,0 29-22 15,0 28 92 32,0 286-59-47,0-315-168 0,0-28-12 0,0-28 14 16,0 0 40-16,0-31-46 15,0-26 63-15</inkml:trace>
  <inkml:trace contextRef="#ctx0" brushRef="#br0" timeOffset="4000.88">16317 3696 31 0,'0'0'26'0,"0"28"63"0,0-28-84 0,0 29 30 16,0-2-27-16,0 2 6 0,0 1-13 0,0 26-22 15,0-27-12 1,0 29-69-16,27-58 85 0,-27 0 6 0,0 29-14 15</inkml:trace>
  <inkml:trace contextRef="#ctx0" brushRef="#br0" timeOffset="4250.1">16575 4069 24 0,'0'0'50'0,"0"28"46"16,0 1-53-16,0-29-43 62,-28 86 106-62,28 171-34 0,28-170-50 0,-28-116-18 0,0-1 0 16,27-26 1 0,4-30-4-16,-31 57-1 0,0-57 3 15,0 58-2-15,0 0 0 0,0-3 1 16,0 4-2 0,0 27 0-16,0 58 0 0,0-30-2 0,0 0 2 0,0-28-5 15,0 57-30-15,0 1-13 0,0-58 17 16,0 27-5-16,0 88-220 15,0-115 235-15</inkml:trace>
  <inkml:trace contextRef="#ctx0" brushRef="#br0" timeOffset="4790.56">16805 4240 100 0,'0'0'110'0,"0"27"-48"0,0-27-40 0,0 0 17 0,0 30 10 16,0-1-24-16,0 0-10 0,0 85-5 62,55-86 3-62,-55-56-11 0,31 0 0 0,-4-58 1 0,1-29-2 16,-28 87-1-16,0 0 2 0,58-30 0 15,-31 85 1 17,-27 4-3-32,31 52-2 15,-31 32-90-15,0-56-23 16,28-59 91-16,-28 28-64 15,0-28 55-15,27-28 9 16,-27-1 24-16,31-57 4 0,-3 57-3 0,-28-28 6 16,27 1 37-1,-27 56-19-15,0 0-25 47,31-58 108-47,-3 58 65 0,-56 86-152 16,28-58-19-16,0-1 3 31,0 175 5-15,55-174-2-16,-24-84-2 0,-31 56-7 15,0-59 2 1,28-56 4-16,-1 60 0 16,-27 27-2-16,0 28 2 0,31 0-1 15,-31 56-1-15,0 1-1 16,27 1-11-1,-27 56-29-15,28-56-34 0,-28-29 45 16,31 27-110 0,-4 1-80-16,-27-27 194 15</inkml:trace>
  <inkml:trace contextRef="#ctx0" brushRef="#br0" timeOffset="5391.78">18093 3464 58 0,'0'0'33'0,"0"32"121"0,0-5-69 0,0 2-69 0,-31-29 10 0,31 27-3 0,0 32 5 0,0-30-14 16,-27 172 38-1,27-58-32 32,-28 515-3-47,28-600-37 0,0-58 10 16,0 0-36-1,0 0-312-15,0-28 289 0,0-2 46 16</inkml:trace>
  <inkml:trace contextRef="#ctx0" brushRef="#br0" timeOffset="5783.31">18636 3724 43 0,'0'0'0'0,"0"0"166"16,0 0-125-16,0 0 14 0,0 0-42 15,0 0 24 1,0 29-36-16,0-29 0 0,0 27-1 0,0-27-1 16,0 29 1-1,0 30-235 32,0-32 114-31</inkml:trace>
  <inkml:trace contextRef="#ctx0" brushRef="#br0" timeOffset="5901.05">18866 3696 155 0,'0'28'170'0,"0"1"-121"0,0-2-6 0,-31 32-8 15,31-30-29-15,0-29-3 0,-27 56 3 0,-1 31-2 16,-3-29-7-1,31-1-23-15,0-57 8 0,0 0-31 16,0 27-206-16,0-27 135 16</inkml:trace>
  <inkml:trace contextRef="#ctx0" brushRef="#br0" timeOffset="6630.95">12768 3092 51 0,'0'0'29'0,"0"0"-12"0,0 0 28 0,28 0 47 0,-28 30-67 0,27-30-18 0,-27 30 0 0,31 25-2 16,-3-25-11 0,-28-1-3-16,27 27-160 62,-27-26 75-62</inkml:trace>
  <inkml:trace contextRef="#ctx0" brushRef="#br0" timeOffset="6736.51">13081 2865 38 0,'0'0'58'15,"0"0"-9"-15,31 0-11 0,-31 0 22 0,0 29-25 16,0-1-27-16,0 30-5 0,0-29-2 16,0-29-1-16,27 113-99 15,-27-55-12-15,0-31 57 16,28-27 28-16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16.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2.jpeg"/><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analysis.cool/midpoint"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xml"/><Relationship Id="rId1" Type="http://schemas.openxmlformats.org/officeDocument/2006/relationships/slideLayout" Target="../slideLayouts/slideLayout17.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t>Exercise 28</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Control Flow Integrity Review</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FE1E8CEC-C565-16C4-6EA4-22057F24E1CA}"/>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791853" y="1924441"/>
            <a:ext cx="10887958" cy="440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200" b="0" u="none" strike="noStrike" cap="none" normalizeH="0" baseline="0" dirty="0">
                <a:ln>
                  <a:noFill/>
                </a:ln>
                <a:solidFill>
                  <a:schemeClr val="tx1"/>
                </a:solidFill>
                <a:effectLst/>
                <a:latin typeface="Arial" panose="020B0604020202020204" pitchFamily="34" charset="0"/>
              </a:rPr>
              <a:t>Of the</a:t>
            </a:r>
            <a:r>
              <a:rPr kumimoji="0" lang="en-US" altLang="en-US" sz="2200" b="0" i="1" u="none" strike="noStrike" cap="none" normalizeH="0" baseline="0" dirty="0">
                <a:ln>
                  <a:noFill/>
                </a:ln>
                <a:solidFill>
                  <a:schemeClr val="tx1"/>
                </a:solidFill>
                <a:effectLst/>
                <a:latin typeface="Arial" panose="020B0604020202020204" pitchFamily="34" charset="0"/>
              </a:rPr>
              <a:t> </a:t>
            </a:r>
            <a:r>
              <a:rPr lang="en-US" altLang="en-US" sz="2200" dirty="0">
                <a:latin typeface="Arial" panose="020B0604020202020204" pitchFamily="34" charset="0"/>
              </a:rPr>
              <a:t>v</a:t>
            </a:r>
            <a:r>
              <a:rPr kumimoji="0" lang="en-US" altLang="en-US" sz="2200" b="0" u="none" strike="noStrike" cap="none" normalizeH="0" baseline="0" dirty="0">
                <a:ln>
                  <a:noFill/>
                </a:ln>
                <a:solidFill>
                  <a:schemeClr val="tx1"/>
                </a:solidFill>
                <a:effectLst/>
                <a:latin typeface="Arial" panose="020B0604020202020204" pitchFamily="34" charset="0"/>
              </a:rPr>
              <a:t>arious CFI solutions we explored, none were calling-context sensitive. Why not?</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5151343"/>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1455-5526-231A-7B00-E699F454D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A7D6C-A02B-509B-6F55-11D5006E6639}"/>
              </a:ext>
            </a:extLst>
          </p:cNvPr>
          <p:cNvSpPr>
            <a:spLocks noGrp="1"/>
          </p:cNvSpPr>
          <p:nvPr>
            <p:ph type="title"/>
          </p:nvPr>
        </p:nvSpPr>
        <p:spPr>
          <a:xfrm>
            <a:off x="19780" y="-95375"/>
            <a:ext cx="12172220" cy="1325563"/>
          </a:xfrm>
        </p:spPr>
        <p:txBody>
          <a:bodyPr>
            <a:normAutofit/>
          </a:bodyPr>
          <a:lstStyle/>
          <a:p>
            <a:r>
              <a:rPr lang="en-US" sz="3400" b="1" dirty="0"/>
              <a:t>Non-determinism</a:t>
            </a:r>
          </a:p>
        </p:txBody>
      </p:sp>
      <p:sp>
        <p:nvSpPr>
          <p:cNvPr id="3" name="Slide Number Placeholder 2">
            <a:extLst>
              <a:ext uri="{FF2B5EF4-FFF2-40B4-BE49-F238E27FC236}">
                <a16:creationId xmlns:a16="http://schemas.microsoft.com/office/drawing/2014/main" id="{73445F92-EA76-4554-88E5-0D97DE173C1C}"/>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
        <p:nvSpPr>
          <p:cNvPr id="17" name="Title 1">
            <a:extLst>
              <a:ext uri="{FF2B5EF4-FFF2-40B4-BE49-F238E27FC236}">
                <a16:creationId xmlns:a16="http://schemas.microsoft.com/office/drawing/2014/main" id="{4A5E4C26-2544-7CE9-30DF-C1439BEED4A1}"/>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8" name="TextBox 7">
            <a:extLst>
              <a:ext uri="{FF2B5EF4-FFF2-40B4-BE49-F238E27FC236}">
                <a16:creationId xmlns:a16="http://schemas.microsoft.com/office/drawing/2014/main" id="{6A1E80CD-6F8A-15AC-2A90-5D708DF1277B}"/>
              </a:ext>
            </a:extLst>
          </p:cNvPr>
          <p:cNvSpPr txBox="1"/>
          <p:nvPr/>
        </p:nvSpPr>
        <p:spPr>
          <a:xfrm>
            <a:off x="404096" y="2269021"/>
            <a:ext cx="5857102" cy="1815882"/>
          </a:xfrm>
          <a:prstGeom prst="rect">
            <a:avLst/>
          </a:prstGeom>
          <a:noFill/>
        </p:spPr>
        <p:txBody>
          <a:bodyPr wrap="square">
            <a:spAutoFit/>
          </a:bodyPr>
          <a:lstStyle/>
          <a:p>
            <a:pPr algn="l"/>
            <a:r>
              <a:rPr lang="en-US" sz="2600" b="1" i="0" dirty="0">
                <a:solidFill>
                  <a:srgbClr val="333333"/>
                </a:solidFill>
                <a:effectLst/>
                <a:latin typeface="halyard-text"/>
              </a:rPr>
              <a:t>Factor out external details into the environment</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Time is an input</a:t>
            </a:r>
          </a:p>
          <a:p>
            <a:pPr marL="342900" indent="-342900" algn="l">
              <a:buFont typeface="Arial" panose="020B0604020202020204" pitchFamily="34" charset="0"/>
              <a:buChar char="•"/>
            </a:pPr>
            <a:r>
              <a:rPr lang="en-US" sz="2000" dirty="0">
                <a:solidFill>
                  <a:srgbClr val="333333"/>
                </a:solidFill>
                <a:latin typeface="halyard-text"/>
              </a:rPr>
              <a:t>Random seed is an input</a:t>
            </a:r>
          </a:p>
          <a:p>
            <a:pPr marL="342900" indent="-342900" algn="l">
              <a:buFont typeface="Arial" panose="020B0604020202020204" pitchFamily="34" charset="0"/>
              <a:buChar char="•"/>
            </a:pPr>
            <a:r>
              <a:rPr lang="en-US" sz="2000" dirty="0">
                <a:solidFill>
                  <a:srgbClr val="333333"/>
                </a:solidFill>
                <a:latin typeface="halyard-text"/>
              </a:rPr>
              <a:t>Network response is an input</a:t>
            </a:r>
          </a:p>
        </p:txBody>
      </p:sp>
      <p:sp>
        <p:nvSpPr>
          <p:cNvPr id="4" name="Oval 3">
            <a:extLst>
              <a:ext uri="{FF2B5EF4-FFF2-40B4-BE49-F238E27FC236}">
                <a16:creationId xmlns:a16="http://schemas.microsoft.com/office/drawing/2014/main" id="{E88CE82B-B176-5782-FEA0-51B5F69E2414}"/>
              </a:ext>
            </a:extLst>
          </p:cNvPr>
          <p:cNvSpPr/>
          <p:nvPr/>
        </p:nvSpPr>
        <p:spPr>
          <a:xfrm>
            <a:off x="8387443" y="384810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419B1F4-9E7D-7785-F5C7-EF4C3EE61C51}"/>
              </a:ext>
            </a:extLst>
          </p:cNvPr>
          <p:cNvSpPr/>
          <p:nvPr/>
        </p:nvSpPr>
        <p:spPr>
          <a:xfrm>
            <a:off x="7391401" y="2262562"/>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52DE6D-DA1F-4442-2B43-44C498794D8F}"/>
              </a:ext>
            </a:extLst>
          </p:cNvPr>
          <p:cNvSpPr/>
          <p:nvPr/>
        </p:nvSpPr>
        <p:spPr>
          <a:xfrm>
            <a:off x="9388931" y="2262562"/>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DC2033F-B7DD-4085-248E-586F29626597}"/>
              </a:ext>
            </a:extLst>
          </p:cNvPr>
          <p:cNvCxnSpPr>
            <a:cxnSpLocks/>
            <a:stCxn id="4" idx="1"/>
            <a:endCxn id="5" idx="4"/>
          </p:cNvCxnSpPr>
          <p:nvPr/>
        </p:nvCxnSpPr>
        <p:spPr>
          <a:xfrm flipH="1" flipV="1">
            <a:off x="7848601" y="3176962"/>
            <a:ext cx="672753" cy="805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D76070F-022A-C189-FE58-ABDD1D1840B1}"/>
              </a:ext>
            </a:extLst>
          </p:cNvPr>
          <p:cNvCxnSpPr>
            <a:cxnSpLocks/>
            <a:stCxn id="4" idx="7"/>
            <a:endCxn id="6" idx="4"/>
          </p:cNvCxnSpPr>
          <p:nvPr/>
        </p:nvCxnSpPr>
        <p:spPr>
          <a:xfrm flipV="1">
            <a:off x="9167932" y="3176962"/>
            <a:ext cx="678199" cy="805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6026733"/>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93812-245F-CA8F-F58F-A01861110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A4154-B7A1-FE77-3208-5481BAD5402E}"/>
              </a:ext>
            </a:extLst>
          </p:cNvPr>
          <p:cNvSpPr>
            <a:spLocks noGrp="1"/>
          </p:cNvSpPr>
          <p:nvPr>
            <p:ph type="title"/>
          </p:nvPr>
        </p:nvSpPr>
        <p:spPr>
          <a:xfrm>
            <a:off x="19780" y="-95375"/>
            <a:ext cx="12172220" cy="1325563"/>
          </a:xfrm>
        </p:spPr>
        <p:txBody>
          <a:bodyPr>
            <a:normAutofit/>
          </a:bodyPr>
          <a:lstStyle/>
          <a:p>
            <a:r>
              <a:rPr lang="en-US" sz="3400" b="1" dirty="0"/>
              <a:t>Testing scope</a:t>
            </a:r>
          </a:p>
        </p:txBody>
      </p:sp>
      <p:sp>
        <p:nvSpPr>
          <p:cNvPr id="3" name="Slide Number Placeholder 2">
            <a:extLst>
              <a:ext uri="{FF2B5EF4-FFF2-40B4-BE49-F238E27FC236}">
                <a16:creationId xmlns:a16="http://schemas.microsoft.com/office/drawing/2014/main" id="{9FC00FC8-8BF4-C1A7-2907-3D75D9510BD8}"/>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17" name="Title 1">
            <a:extLst>
              <a:ext uri="{FF2B5EF4-FFF2-40B4-BE49-F238E27FC236}">
                <a16:creationId xmlns:a16="http://schemas.microsoft.com/office/drawing/2014/main" id="{274A77C6-A2B2-7809-D35A-8FE25A69A44D}"/>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6" name="TextBox 5">
            <a:extLst>
              <a:ext uri="{FF2B5EF4-FFF2-40B4-BE49-F238E27FC236}">
                <a16:creationId xmlns:a16="http://schemas.microsoft.com/office/drawing/2014/main" id="{2F2D9027-0332-5624-E771-DB6733EA4148}"/>
              </a:ext>
            </a:extLst>
          </p:cNvPr>
          <p:cNvSpPr txBox="1"/>
          <p:nvPr/>
        </p:nvSpPr>
        <p:spPr>
          <a:xfrm>
            <a:off x="453082" y="2236250"/>
            <a:ext cx="5857102" cy="3785652"/>
          </a:xfrm>
          <a:prstGeom prst="rect">
            <a:avLst/>
          </a:prstGeom>
          <a:noFill/>
        </p:spPr>
        <p:txBody>
          <a:bodyPr wrap="square">
            <a:spAutoFit/>
          </a:bodyPr>
          <a:lstStyle/>
          <a:p>
            <a:pPr algn="l"/>
            <a:r>
              <a:rPr lang="en-US" sz="2800" b="1" i="0" dirty="0">
                <a:solidFill>
                  <a:srgbClr val="333333"/>
                </a:solidFill>
                <a:effectLst/>
                <a:latin typeface="halyard-text"/>
              </a:rPr>
              <a:t>Unit testing</a:t>
            </a:r>
            <a:endParaRPr lang="en-US" sz="28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Testing at the submodule level (e.g. function </a:t>
            </a:r>
            <a:r>
              <a:rPr lang="en-US" sz="2000" dirty="0" err="1">
                <a:solidFill>
                  <a:srgbClr val="333333"/>
                </a:solidFill>
                <a:latin typeface="halyard-text"/>
              </a:rPr>
              <a:t>i</a:t>
            </a:r>
            <a:r>
              <a:rPr lang="en-US" sz="2000" dirty="0">
                <a:solidFill>
                  <a:srgbClr val="333333"/>
                </a:solidFill>
                <a:latin typeface="halyard-text"/>
              </a:rPr>
              <a:t>/o)</a:t>
            </a:r>
          </a:p>
          <a:p>
            <a:pPr algn="l"/>
            <a:endParaRPr lang="en-US" sz="2000" dirty="0">
              <a:solidFill>
                <a:srgbClr val="333333"/>
              </a:solidFill>
              <a:latin typeface="halyard-text"/>
            </a:endParaRPr>
          </a:p>
          <a:p>
            <a:pPr algn="l"/>
            <a:r>
              <a:rPr lang="en-US" sz="2800" b="1" dirty="0">
                <a:solidFill>
                  <a:srgbClr val="333333"/>
                </a:solidFill>
                <a:latin typeface="halyard-text"/>
              </a:rPr>
              <a:t>Integration testing</a:t>
            </a:r>
          </a:p>
          <a:p>
            <a:pPr marL="457200" indent="-457200">
              <a:buFont typeface="Arial" panose="020B0604020202020204" pitchFamily="34" charset="0"/>
              <a:buChar char="•"/>
            </a:pPr>
            <a:r>
              <a:rPr lang="en-US" sz="2000" dirty="0">
                <a:solidFill>
                  <a:srgbClr val="333333"/>
                </a:solidFill>
                <a:latin typeface="halyard-text"/>
              </a:rPr>
              <a:t>Testing at the boundary between modules (e.g. library interfaces)</a:t>
            </a:r>
          </a:p>
          <a:p>
            <a:pPr algn="l"/>
            <a:endParaRPr lang="en-US" sz="2800" b="1" dirty="0">
              <a:solidFill>
                <a:srgbClr val="333333"/>
              </a:solidFill>
              <a:latin typeface="halyard-text"/>
            </a:endParaRPr>
          </a:p>
          <a:p>
            <a:pPr algn="l"/>
            <a:r>
              <a:rPr lang="en-US" sz="2800" b="1" dirty="0">
                <a:solidFill>
                  <a:srgbClr val="333333"/>
                </a:solidFill>
                <a:latin typeface="halyard-text"/>
              </a:rPr>
              <a:t>Application testing</a:t>
            </a:r>
          </a:p>
          <a:p>
            <a:pPr marL="342900" indent="-342900">
              <a:buFont typeface="Arial" panose="020B0604020202020204" pitchFamily="34" charset="0"/>
              <a:buChar char="•"/>
            </a:pPr>
            <a:r>
              <a:rPr lang="en-US" sz="2000" dirty="0">
                <a:solidFill>
                  <a:srgbClr val="333333"/>
                </a:solidFill>
                <a:latin typeface="halyard-text"/>
              </a:rPr>
              <a:t>Testing at the whole-program level</a:t>
            </a:r>
          </a:p>
          <a:p>
            <a:pPr algn="l"/>
            <a:endParaRPr lang="en-US" sz="2800" b="1" dirty="0">
              <a:solidFill>
                <a:srgbClr val="333333"/>
              </a:solidFill>
              <a:latin typeface="halyard-text"/>
            </a:endParaRPr>
          </a:p>
        </p:txBody>
      </p:sp>
    </p:spTree>
    <p:extLst>
      <p:ext uri="{BB962C8B-B14F-4D97-AF65-F5344CB8AC3E}">
        <p14:creationId xmlns:p14="http://schemas.microsoft.com/office/powerpoint/2010/main" val="2989246463"/>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12</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Program Visibility</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CATEGORIZING ANALYSIS</a:t>
            </a:r>
          </a:p>
        </p:txBody>
      </p:sp>
      <p:pic>
        <p:nvPicPr>
          <p:cNvPr id="9218" name="Picture 2" descr="Key Differences and Similarities Between Black Box and White Box Software  Testing">
            <a:extLst>
              <a:ext uri="{FF2B5EF4-FFF2-40B4-BE49-F238E27FC236}">
                <a16:creationId xmlns:a16="http://schemas.microsoft.com/office/drawing/2014/main" id="{B6847EEE-FE18-CBD9-B195-118912A13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149" y="2501130"/>
            <a:ext cx="4595676" cy="25348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A94E20-6508-E7AE-D6D0-070ED0082E83}"/>
              </a:ext>
            </a:extLst>
          </p:cNvPr>
          <p:cNvSpPr txBox="1"/>
          <p:nvPr/>
        </p:nvSpPr>
        <p:spPr>
          <a:xfrm>
            <a:off x="736111" y="1882463"/>
            <a:ext cx="5857102" cy="4585871"/>
          </a:xfrm>
          <a:prstGeom prst="rect">
            <a:avLst/>
          </a:prstGeom>
          <a:noFill/>
        </p:spPr>
        <p:txBody>
          <a:bodyPr wrap="square">
            <a:spAutoFit/>
          </a:bodyPr>
          <a:lstStyle/>
          <a:p>
            <a:pPr algn="l"/>
            <a:r>
              <a:rPr lang="en-US" sz="2800" b="1" i="0" dirty="0">
                <a:solidFill>
                  <a:srgbClr val="333333"/>
                </a:solidFill>
                <a:effectLst/>
                <a:latin typeface="halyard-text"/>
              </a:rPr>
              <a:t>White box</a:t>
            </a:r>
            <a:endParaRPr lang="en-US" sz="28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Testing with “complete” information about the analysis target (typically means source code)</a:t>
            </a:r>
          </a:p>
          <a:p>
            <a:pPr algn="l"/>
            <a:endParaRPr lang="en-US" sz="2000" dirty="0">
              <a:solidFill>
                <a:srgbClr val="333333"/>
              </a:solidFill>
              <a:latin typeface="halyard-text"/>
            </a:endParaRPr>
          </a:p>
          <a:p>
            <a:pPr algn="l"/>
            <a:r>
              <a:rPr lang="en-US" sz="2800" b="1" dirty="0">
                <a:solidFill>
                  <a:srgbClr val="333333"/>
                </a:solidFill>
                <a:latin typeface="halyard-text"/>
              </a:rPr>
              <a:t>Black box</a:t>
            </a:r>
          </a:p>
          <a:p>
            <a:pPr marL="342900" indent="-342900">
              <a:buFont typeface="Arial" panose="020B0604020202020204" pitchFamily="34" charset="0"/>
              <a:buChar char="•"/>
            </a:pPr>
            <a:r>
              <a:rPr lang="en-US" sz="2000" dirty="0">
                <a:solidFill>
                  <a:srgbClr val="333333"/>
                </a:solidFill>
                <a:latin typeface="halyard-text"/>
              </a:rPr>
              <a:t>Testing with “no” information about how the analysis target is architected (typically means binary only)</a:t>
            </a:r>
          </a:p>
          <a:p>
            <a:pPr algn="l"/>
            <a:endParaRPr lang="en-US" sz="2800" dirty="0">
              <a:solidFill>
                <a:srgbClr val="333333"/>
              </a:solidFill>
              <a:latin typeface="halyard-text"/>
            </a:endParaRPr>
          </a:p>
          <a:p>
            <a:pPr algn="l"/>
            <a:r>
              <a:rPr lang="en-US" sz="2800" b="1" dirty="0">
                <a:solidFill>
                  <a:srgbClr val="333333"/>
                </a:solidFill>
                <a:latin typeface="halyard-text"/>
              </a:rPr>
              <a:t>Grey box</a:t>
            </a:r>
          </a:p>
          <a:p>
            <a:pPr marL="342900" indent="-342900">
              <a:buFont typeface="Arial" panose="020B0604020202020204" pitchFamily="34" charset="0"/>
              <a:buChar char="•"/>
            </a:pPr>
            <a:r>
              <a:rPr lang="en-US" sz="2000" dirty="0">
                <a:solidFill>
                  <a:srgbClr val="333333"/>
                </a:solidFill>
                <a:latin typeface="halyard-text"/>
              </a:rPr>
              <a:t>Testing with “some” information about how the analysis target is architected (binary + some static analysis / probing)</a:t>
            </a:r>
          </a:p>
        </p:txBody>
      </p:sp>
    </p:spTree>
    <p:extLst>
      <p:ext uri="{BB962C8B-B14F-4D97-AF65-F5344CB8AC3E}">
        <p14:creationId xmlns:p14="http://schemas.microsoft.com/office/powerpoint/2010/main" val="1314212903"/>
      </p:ext>
    </p:extLst>
  </p:cSld>
  <p:clrMapOvr>
    <a:masterClrMapping/>
  </p:clrMapOvr>
</p:sld>
</file>

<file path=ppt/slides/slide1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1673-5EFB-5874-C1AC-F33678AF4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6D089-90D1-4C1A-155B-97C786474387}"/>
              </a:ext>
              <a:ext uri="{C183D7F6-B498-43B3-948B-1728B52AA6E4}">
                <adec:decorative xmlns:adec="http://schemas.microsoft.com/office/drawing/2017/decorative" val="0"/>
              </a:ext>
            </a:extLst>
          </p:cNvPr>
          <p:cNvSpPr>
            <a:spLocks noGrp="1"/>
          </p:cNvSpPr>
          <p:nvPr>
            <p:ph type="title"/>
          </p:nvPr>
        </p:nvSpPr>
        <p:spPr>
          <a:xfrm>
            <a:off x="839225" y="1020445"/>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92CC5F26-716A-41DE-5917-154940C4963D}"/>
              </a:ext>
              <a:ext uri="{C183D7F6-B498-43B3-948B-1728B52AA6E4}">
                <adec:decorative xmlns:adec="http://schemas.microsoft.com/office/drawing/2017/decorative" val="0"/>
              </a:ext>
            </a:extLst>
          </p:cNvPr>
          <p:cNvSpPr>
            <a:spLocks noGrp="1"/>
          </p:cNvSpPr>
          <p:nvPr>
            <p:ph idx="1"/>
          </p:nvPr>
        </p:nvSpPr>
        <p:spPr>
          <a:xfrm>
            <a:off x="839224" y="2368759"/>
            <a:ext cx="4680124" cy="1967333"/>
          </a:xfrm>
        </p:spPr>
        <p:txBody>
          <a:bodyPr wrap="square">
            <a:spAutoFit/>
          </a:bodyPr>
          <a:lstStyle/>
          <a:p>
            <a:pPr marL="457200" indent="-457200">
              <a:buFont typeface="Arial" panose="020B0604020202020204" pitchFamily="34" charset="0"/>
              <a:buChar char="•"/>
            </a:pPr>
            <a:r>
              <a:rPr lang="en-US" sz="3000" dirty="0"/>
              <a:t>The Testing Perspective</a:t>
            </a:r>
          </a:p>
          <a:p>
            <a:pPr marL="457200" indent="-457200">
              <a:buFont typeface="Arial" panose="020B0604020202020204" pitchFamily="34" charset="0"/>
              <a:buChar char="•"/>
            </a:pPr>
            <a:r>
              <a:rPr lang="en-US" sz="3000" dirty="0"/>
              <a:t>Test Generation</a:t>
            </a:r>
          </a:p>
          <a:p>
            <a:pPr marL="457200" indent="-457200">
              <a:buFont typeface="Arial" panose="020B0604020202020204" pitchFamily="34" charset="0"/>
              <a:buChar char="•"/>
            </a:pPr>
            <a:r>
              <a:rPr lang="en-US" sz="3000" dirty="0"/>
              <a:t>Fuzzing</a:t>
            </a:r>
          </a:p>
        </p:txBody>
      </p:sp>
    </p:spTree>
    <p:extLst>
      <p:ext uri="{BB962C8B-B14F-4D97-AF65-F5344CB8AC3E}">
        <p14:creationId xmlns:p14="http://schemas.microsoft.com/office/powerpoint/2010/main" val="241886916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14</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Classic Limitations of Testing</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2" name="TextBox 1">
            <a:extLst>
              <a:ext uri="{FF2B5EF4-FFF2-40B4-BE49-F238E27FC236}">
                <a16:creationId xmlns:a16="http://schemas.microsoft.com/office/drawing/2014/main" id="{3A1A88B1-C914-FC56-6419-098A42454EA2}"/>
              </a:ext>
            </a:extLst>
          </p:cNvPr>
          <p:cNvSpPr txBox="1"/>
          <p:nvPr/>
        </p:nvSpPr>
        <p:spPr>
          <a:xfrm>
            <a:off x="1272662" y="2199748"/>
            <a:ext cx="9126409" cy="369332"/>
          </a:xfrm>
          <a:prstGeom prst="rect">
            <a:avLst/>
          </a:prstGeom>
          <a:noFill/>
        </p:spPr>
        <p:txBody>
          <a:bodyPr wrap="none" rtlCol="0">
            <a:spAutoFit/>
          </a:bodyPr>
          <a:lstStyle/>
          <a:p>
            <a:r>
              <a:rPr lang="en-US" dirty="0"/>
              <a:t>It’s hard to predict what might go wrong (presumably you’d have fixed it in this first place)</a:t>
            </a:r>
          </a:p>
        </p:txBody>
      </p:sp>
    </p:spTree>
    <p:extLst>
      <p:ext uri="{BB962C8B-B14F-4D97-AF65-F5344CB8AC3E}">
        <p14:creationId xmlns:p14="http://schemas.microsoft.com/office/powerpoint/2010/main" val="1740251235"/>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15</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a:t>
            </a:r>
            <a:r>
              <a:rPr lang="en-US" sz="3400" b="1" dirty="0" err="1"/>
              <a:t>FiXing</a:t>
            </a:r>
            <a:r>
              <a:rPr lang="en-US" sz="3400" b="1" dirty="0"/>
              <a:t>” Testing</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2" name="TextBox 1">
            <a:extLst>
              <a:ext uri="{FF2B5EF4-FFF2-40B4-BE49-F238E27FC236}">
                <a16:creationId xmlns:a16="http://schemas.microsoft.com/office/drawing/2014/main" id="{3A1A88B1-C914-FC56-6419-098A42454EA2}"/>
              </a:ext>
            </a:extLst>
          </p:cNvPr>
          <p:cNvSpPr txBox="1"/>
          <p:nvPr/>
        </p:nvSpPr>
        <p:spPr>
          <a:xfrm>
            <a:off x="1184365" y="2034286"/>
            <a:ext cx="5703348" cy="2893100"/>
          </a:xfrm>
          <a:prstGeom prst="rect">
            <a:avLst/>
          </a:prstGeom>
          <a:noFill/>
        </p:spPr>
        <p:txBody>
          <a:bodyPr wrap="square" rtlCol="0">
            <a:spAutoFit/>
          </a:bodyPr>
          <a:lstStyle/>
          <a:p>
            <a:r>
              <a:rPr lang="en-US" sz="2600" b="1" dirty="0"/>
              <a:t>It’s hard to predict what might go wrong (presumably you’d have fixed it in this first place)</a:t>
            </a:r>
          </a:p>
          <a:p>
            <a:pPr marL="457200" indent="-457200">
              <a:buFont typeface="Arial" panose="020B0604020202020204" pitchFamily="34" charset="0"/>
              <a:buChar char="•"/>
            </a:pPr>
            <a:r>
              <a:rPr lang="en-US" sz="2600" dirty="0"/>
              <a:t>Could try to make a more intentional correspondence (TDD)</a:t>
            </a:r>
          </a:p>
          <a:p>
            <a:pPr marL="457200" indent="-457200">
              <a:buFont typeface="Arial" panose="020B0604020202020204" pitchFamily="34" charset="0"/>
              <a:buChar char="•"/>
            </a:pPr>
            <a:r>
              <a:rPr lang="en-US" sz="2600" dirty="0"/>
              <a:t>Could try to leverage tools (Fuzzing)</a:t>
            </a:r>
          </a:p>
        </p:txBody>
      </p:sp>
      <p:pic>
        <p:nvPicPr>
          <p:cNvPr id="10242" name="Picture 2" descr="FIX-IT FELIX Jr. by GonzArtCortez on DeviantArt">
            <a:extLst>
              <a:ext uri="{FF2B5EF4-FFF2-40B4-BE49-F238E27FC236}">
                <a16:creationId xmlns:a16="http://schemas.microsoft.com/office/drawing/2014/main" id="{10F26E8E-0DB7-2F00-6F5B-6DE2DB3E0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416" y="1965960"/>
            <a:ext cx="3503023" cy="350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85072"/>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16</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Test-Driven Development</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CATEGORIZING ANALYSIS</a:t>
            </a:r>
          </a:p>
        </p:txBody>
      </p:sp>
      <p:sp>
        <p:nvSpPr>
          <p:cNvPr id="2" name="TextBox 1">
            <a:extLst>
              <a:ext uri="{FF2B5EF4-FFF2-40B4-BE49-F238E27FC236}">
                <a16:creationId xmlns:a16="http://schemas.microsoft.com/office/drawing/2014/main" id="{3A1A88B1-C914-FC56-6419-098A42454EA2}"/>
              </a:ext>
            </a:extLst>
          </p:cNvPr>
          <p:cNvSpPr txBox="1"/>
          <p:nvPr/>
        </p:nvSpPr>
        <p:spPr>
          <a:xfrm>
            <a:off x="1272662" y="3148984"/>
            <a:ext cx="5716373" cy="1200329"/>
          </a:xfrm>
          <a:prstGeom prst="rect">
            <a:avLst/>
          </a:prstGeom>
          <a:noFill/>
        </p:spPr>
        <p:txBody>
          <a:bodyPr wrap="none" rtlCol="0">
            <a:spAutoFit/>
          </a:bodyPr>
          <a:lstStyle/>
          <a:p>
            <a:r>
              <a:rPr lang="en-US" dirty="0"/>
              <a:t>1. Write a test case (expecting it to fail)</a:t>
            </a:r>
          </a:p>
          <a:p>
            <a:r>
              <a:rPr lang="en-US" dirty="0"/>
              <a:t>2. Implement enough functionality to pass the test case</a:t>
            </a:r>
          </a:p>
          <a:p>
            <a:r>
              <a:rPr lang="en-US" dirty="0"/>
              <a:t>3. Fix up the program</a:t>
            </a:r>
          </a:p>
          <a:p>
            <a:r>
              <a:rPr lang="en-US" dirty="0"/>
              <a:t>(repeat)</a:t>
            </a:r>
          </a:p>
        </p:txBody>
      </p:sp>
      <p:pic>
        <p:nvPicPr>
          <p:cNvPr id="11266" name="Picture 2" descr="Why Test-Driven Development (TDD) | Marsner Technologies">
            <a:extLst>
              <a:ext uri="{FF2B5EF4-FFF2-40B4-BE49-F238E27FC236}">
                <a16:creationId xmlns:a16="http://schemas.microsoft.com/office/drawing/2014/main" id="{1A68E21E-C25A-7CB8-B20D-AA5D69139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848" y="1782653"/>
            <a:ext cx="5089904" cy="338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33599"/>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347F-B976-8198-E621-948C273EB2F1}"/>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1208CC1-12B5-82FA-08FA-4C5A19D7FDE6}"/>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17</a:t>
            </a:fld>
            <a:endParaRPr lang="en-US" sz="1400" dirty="0"/>
          </a:p>
        </p:txBody>
      </p:sp>
      <p:sp>
        <p:nvSpPr>
          <p:cNvPr id="6" name="Title 1">
            <a:extLst>
              <a:ext uri="{FF2B5EF4-FFF2-40B4-BE49-F238E27FC236}">
                <a16:creationId xmlns:a16="http://schemas.microsoft.com/office/drawing/2014/main" id="{4C65212C-007F-6CFF-F85F-BC72308CA57F}"/>
              </a:ext>
            </a:extLst>
          </p:cNvPr>
          <p:cNvSpPr>
            <a:spLocks noGrp="1"/>
          </p:cNvSpPr>
          <p:nvPr>
            <p:ph type="title"/>
          </p:nvPr>
        </p:nvSpPr>
        <p:spPr>
          <a:xfrm>
            <a:off x="19780" y="-95375"/>
            <a:ext cx="12172220" cy="1325563"/>
          </a:xfrm>
        </p:spPr>
        <p:txBody>
          <a:bodyPr>
            <a:normAutofit/>
          </a:bodyPr>
          <a:lstStyle/>
          <a:p>
            <a:r>
              <a:rPr lang="en-US" sz="3400" b="1" dirty="0"/>
              <a:t>Testing vs Static Analysis</a:t>
            </a:r>
          </a:p>
        </p:txBody>
      </p:sp>
      <p:sp>
        <p:nvSpPr>
          <p:cNvPr id="8" name="Title 1">
            <a:extLst>
              <a:ext uri="{FF2B5EF4-FFF2-40B4-BE49-F238E27FC236}">
                <a16:creationId xmlns:a16="http://schemas.microsoft.com/office/drawing/2014/main" id="{976CE3A5-9145-94A0-07E2-5E8F84FBE6CC}"/>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3" name="TextBox 2">
            <a:extLst>
              <a:ext uri="{FF2B5EF4-FFF2-40B4-BE49-F238E27FC236}">
                <a16:creationId xmlns:a16="http://schemas.microsoft.com/office/drawing/2014/main" id="{2F64D978-61D8-4BBA-388B-85DFB62D8BAE}"/>
              </a:ext>
            </a:extLst>
          </p:cNvPr>
          <p:cNvSpPr txBox="1"/>
          <p:nvPr/>
        </p:nvSpPr>
        <p:spPr>
          <a:xfrm>
            <a:off x="1184365" y="1751257"/>
            <a:ext cx="9804764" cy="492443"/>
          </a:xfrm>
          <a:prstGeom prst="rect">
            <a:avLst/>
          </a:prstGeom>
          <a:noFill/>
        </p:spPr>
        <p:txBody>
          <a:bodyPr wrap="square" rtlCol="0">
            <a:spAutoFit/>
          </a:bodyPr>
          <a:lstStyle/>
          <a:p>
            <a:pPr algn="ctr"/>
            <a:r>
              <a:rPr lang="en-US" sz="2600" b="1" dirty="0"/>
              <a:t>A fight (I guess?) in the software engineering community</a:t>
            </a:r>
          </a:p>
        </p:txBody>
      </p:sp>
      <p:sp>
        <p:nvSpPr>
          <p:cNvPr id="4" name="TextBox 3">
            <a:extLst>
              <a:ext uri="{FF2B5EF4-FFF2-40B4-BE49-F238E27FC236}">
                <a16:creationId xmlns:a16="http://schemas.microsoft.com/office/drawing/2014/main" id="{4DFE1707-66E4-75EA-7DF3-D32B50C1973C}"/>
              </a:ext>
            </a:extLst>
          </p:cNvPr>
          <p:cNvSpPr txBox="1"/>
          <p:nvPr/>
        </p:nvSpPr>
        <p:spPr>
          <a:xfrm>
            <a:off x="794657" y="3282043"/>
            <a:ext cx="3757632" cy="923330"/>
          </a:xfrm>
          <a:prstGeom prst="rect">
            <a:avLst/>
          </a:prstGeom>
          <a:noFill/>
        </p:spPr>
        <p:txBody>
          <a:bodyPr wrap="none" rtlCol="0">
            <a:spAutoFit/>
          </a:bodyPr>
          <a:lstStyle/>
          <a:p>
            <a:r>
              <a:rPr lang="en-US" b="1" u="sng" dirty="0"/>
              <a:t>The clean code blog</a:t>
            </a:r>
          </a:p>
          <a:p>
            <a:r>
              <a:rPr lang="en-US" dirty="0"/>
              <a:t>“The Dark Path”, 1/2017</a:t>
            </a:r>
          </a:p>
          <a:p>
            <a:r>
              <a:rPr lang="en-US" dirty="0"/>
              <a:t>“Tools are not the Answer”, 10/2017</a:t>
            </a:r>
          </a:p>
        </p:txBody>
      </p:sp>
      <p:sp>
        <p:nvSpPr>
          <p:cNvPr id="7" name="TextBox 6">
            <a:extLst>
              <a:ext uri="{FF2B5EF4-FFF2-40B4-BE49-F238E27FC236}">
                <a16:creationId xmlns:a16="http://schemas.microsoft.com/office/drawing/2014/main" id="{BE79CD31-39DD-DCC8-C2F1-09284B8F9518}"/>
              </a:ext>
            </a:extLst>
          </p:cNvPr>
          <p:cNvSpPr txBox="1"/>
          <p:nvPr/>
        </p:nvSpPr>
        <p:spPr>
          <a:xfrm>
            <a:off x="5583011" y="2455628"/>
            <a:ext cx="6104164" cy="3970318"/>
          </a:xfrm>
          <a:prstGeom prst="rect">
            <a:avLst/>
          </a:prstGeom>
          <a:noFill/>
        </p:spPr>
        <p:txBody>
          <a:bodyPr wrap="square">
            <a:spAutoFit/>
          </a:bodyPr>
          <a:lstStyle/>
          <a:p>
            <a:pPr algn="l"/>
            <a:r>
              <a:rPr lang="en-US" b="0" i="0" dirty="0">
                <a:solidFill>
                  <a:srgbClr val="29323C"/>
                </a:solidFill>
                <a:effectLst/>
                <a:latin typeface="FrescoPlusNormal"/>
              </a:rPr>
              <a:t>Ask yourself why we are trying to plug defects with language features. The answer ought to be obvious. We are trying to plug these defects because these defects happen too often.</a:t>
            </a:r>
          </a:p>
          <a:p>
            <a:pPr algn="l"/>
            <a:endParaRPr lang="en-US" b="0" i="0" dirty="0">
              <a:solidFill>
                <a:srgbClr val="29323C"/>
              </a:solidFill>
              <a:effectLst/>
              <a:latin typeface="FrescoPlusNormal"/>
            </a:endParaRPr>
          </a:p>
          <a:p>
            <a:pPr algn="l"/>
            <a:r>
              <a:rPr lang="en-US" b="0" i="0" dirty="0">
                <a:solidFill>
                  <a:srgbClr val="29323C"/>
                </a:solidFill>
                <a:effectLst/>
                <a:latin typeface="FrescoPlusNormal"/>
              </a:rPr>
              <a:t>Now, ask yourself why these defects happen too often. If your answer is that our languages don’t prevent them, then I strongly suggest that you quit your job and never think about being a programmer again; because defects are </a:t>
            </a:r>
            <a:r>
              <a:rPr lang="en-US" b="0" i="1" dirty="0">
                <a:solidFill>
                  <a:srgbClr val="29323C"/>
                </a:solidFill>
                <a:effectLst/>
                <a:latin typeface="FrescoSansPlusPro-Normal-Italic"/>
              </a:rPr>
              <a:t>never</a:t>
            </a:r>
            <a:r>
              <a:rPr lang="en-US" b="0" i="0" dirty="0">
                <a:solidFill>
                  <a:srgbClr val="29323C"/>
                </a:solidFill>
                <a:effectLst/>
                <a:latin typeface="FrescoPlusNormal"/>
              </a:rPr>
              <a:t> the fault of our languages. Defects are the fault of </a:t>
            </a:r>
            <a:r>
              <a:rPr lang="en-US" b="0" i="1" dirty="0">
                <a:solidFill>
                  <a:srgbClr val="29323C"/>
                </a:solidFill>
                <a:effectLst/>
                <a:latin typeface="FrescoSansPlusPro-Normal-Italic"/>
              </a:rPr>
              <a:t>programmers</a:t>
            </a:r>
            <a:r>
              <a:rPr lang="en-US" b="0" i="0" dirty="0">
                <a:solidFill>
                  <a:srgbClr val="29323C"/>
                </a:solidFill>
                <a:effectLst/>
                <a:latin typeface="FrescoPlusNormal"/>
              </a:rPr>
              <a:t>. It is </a:t>
            </a:r>
            <a:r>
              <a:rPr lang="en-US" b="0" i="1" dirty="0">
                <a:solidFill>
                  <a:srgbClr val="29323C"/>
                </a:solidFill>
                <a:effectLst/>
                <a:latin typeface="FrescoSansPlusPro-Normal-Italic"/>
              </a:rPr>
              <a:t>programmers</a:t>
            </a:r>
            <a:r>
              <a:rPr lang="en-US" b="0" i="0" dirty="0">
                <a:solidFill>
                  <a:srgbClr val="29323C"/>
                </a:solidFill>
                <a:effectLst/>
                <a:latin typeface="FrescoPlusNormal"/>
              </a:rPr>
              <a:t> who create defects – not languages.</a:t>
            </a:r>
          </a:p>
          <a:p>
            <a:pPr algn="l"/>
            <a:endParaRPr lang="en-US" b="0" i="0" dirty="0">
              <a:solidFill>
                <a:srgbClr val="29323C"/>
              </a:solidFill>
              <a:effectLst/>
              <a:latin typeface="FrescoPlusNormal"/>
            </a:endParaRPr>
          </a:p>
          <a:p>
            <a:pPr algn="l"/>
            <a:r>
              <a:rPr lang="en-US" b="0" i="0" dirty="0">
                <a:solidFill>
                  <a:srgbClr val="29323C"/>
                </a:solidFill>
                <a:effectLst/>
                <a:latin typeface="FrescoPlusNormal"/>
              </a:rPr>
              <a:t>And what is it that programmers are supposed to do to prevent defects? I’ll give you one guess. Here are some hints. It’s a verb. It starts with a “T”. Yeah. You got it. </a:t>
            </a:r>
            <a:r>
              <a:rPr lang="en-US" b="0" i="1" dirty="0">
                <a:solidFill>
                  <a:srgbClr val="29323C"/>
                </a:solidFill>
                <a:effectLst/>
                <a:latin typeface="FrescoSansPlusPro-Normal-Italic"/>
              </a:rPr>
              <a:t>TEST!</a:t>
            </a:r>
            <a:endParaRPr lang="en-US" b="0" i="0" dirty="0">
              <a:solidFill>
                <a:srgbClr val="29323C"/>
              </a:solidFill>
              <a:effectLst/>
              <a:latin typeface="FrescoPlusNormal"/>
            </a:endParaRPr>
          </a:p>
        </p:txBody>
      </p:sp>
      <p:sp>
        <p:nvSpPr>
          <p:cNvPr id="10" name="TextBox 9">
            <a:extLst>
              <a:ext uri="{FF2B5EF4-FFF2-40B4-BE49-F238E27FC236}">
                <a16:creationId xmlns:a16="http://schemas.microsoft.com/office/drawing/2014/main" id="{6F47465E-85EA-77EC-A075-E9B593F485E6}"/>
              </a:ext>
            </a:extLst>
          </p:cNvPr>
          <p:cNvSpPr txBox="1"/>
          <p:nvPr/>
        </p:nvSpPr>
        <p:spPr>
          <a:xfrm>
            <a:off x="357866" y="4475597"/>
            <a:ext cx="4970689" cy="2031325"/>
          </a:xfrm>
          <a:prstGeom prst="rect">
            <a:avLst/>
          </a:prstGeom>
          <a:noFill/>
        </p:spPr>
        <p:txBody>
          <a:bodyPr wrap="square">
            <a:spAutoFit/>
          </a:bodyPr>
          <a:lstStyle/>
          <a:p>
            <a:pPr algn="l"/>
            <a:r>
              <a:rPr lang="en-US" b="0" i="0" dirty="0">
                <a:solidFill>
                  <a:srgbClr val="29323C"/>
                </a:solidFill>
                <a:effectLst/>
                <a:latin typeface="FrescoPlusNormal"/>
              </a:rPr>
              <a:t>I think that good software tools make it easier to write good software. However, tools are not the answer to the “Apocalypse”.</a:t>
            </a:r>
          </a:p>
          <a:p>
            <a:pPr algn="l"/>
            <a:endParaRPr lang="en-US" b="0" i="0" dirty="0">
              <a:solidFill>
                <a:srgbClr val="29323C"/>
              </a:solidFill>
              <a:effectLst/>
              <a:latin typeface="FrescoPlusNormal"/>
            </a:endParaRPr>
          </a:p>
          <a:p>
            <a:pPr algn="l"/>
            <a:r>
              <a:rPr lang="en-US" b="0" i="0" dirty="0">
                <a:solidFill>
                  <a:srgbClr val="29323C"/>
                </a:solidFill>
                <a:effectLst/>
                <a:latin typeface="FrescoPlusNormal"/>
              </a:rPr>
              <a:t>Nowhere in the article did the author examine the possibility that programmers are generally undisciplined.</a:t>
            </a:r>
          </a:p>
        </p:txBody>
      </p:sp>
    </p:spTree>
    <p:extLst>
      <p:ext uri="{BB962C8B-B14F-4D97-AF65-F5344CB8AC3E}">
        <p14:creationId xmlns:p14="http://schemas.microsoft.com/office/powerpoint/2010/main" val="20960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D950-853D-E41F-FBC4-F0FC4FA0DA42}"/>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87DBCF4-D891-46D2-E91A-A0DDCD3A614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18</a:t>
            </a:fld>
            <a:endParaRPr lang="en-US" sz="1400" dirty="0"/>
          </a:p>
        </p:txBody>
      </p:sp>
      <p:sp>
        <p:nvSpPr>
          <p:cNvPr id="6" name="Title 1">
            <a:extLst>
              <a:ext uri="{FF2B5EF4-FFF2-40B4-BE49-F238E27FC236}">
                <a16:creationId xmlns:a16="http://schemas.microsoft.com/office/drawing/2014/main" id="{A73D8F24-DD24-16E2-2BF9-EB32BD60C5CF}"/>
              </a:ext>
            </a:extLst>
          </p:cNvPr>
          <p:cNvSpPr>
            <a:spLocks noGrp="1"/>
          </p:cNvSpPr>
          <p:nvPr>
            <p:ph type="title"/>
          </p:nvPr>
        </p:nvSpPr>
        <p:spPr>
          <a:xfrm>
            <a:off x="19780" y="-95375"/>
            <a:ext cx="12172220" cy="1325563"/>
          </a:xfrm>
        </p:spPr>
        <p:txBody>
          <a:bodyPr>
            <a:normAutofit/>
          </a:bodyPr>
          <a:lstStyle/>
          <a:p>
            <a:r>
              <a:rPr lang="en-US" sz="3400" b="1" dirty="0"/>
              <a:t>Some difficulties of unit testing</a:t>
            </a:r>
          </a:p>
        </p:txBody>
      </p:sp>
      <p:sp>
        <p:nvSpPr>
          <p:cNvPr id="8" name="Title 1">
            <a:extLst>
              <a:ext uri="{FF2B5EF4-FFF2-40B4-BE49-F238E27FC236}">
                <a16:creationId xmlns:a16="http://schemas.microsoft.com/office/drawing/2014/main" id="{A90037F3-B7D9-A66C-F040-557593160B9C}"/>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3" name="TextBox 2">
            <a:extLst>
              <a:ext uri="{FF2B5EF4-FFF2-40B4-BE49-F238E27FC236}">
                <a16:creationId xmlns:a16="http://schemas.microsoft.com/office/drawing/2014/main" id="{3ACF0352-427D-4CE7-26D6-611C38185623}"/>
              </a:ext>
            </a:extLst>
          </p:cNvPr>
          <p:cNvSpPr txBox="1"/>
          <p:nvPr/>
        </p:nvSpPr>
        <p:spPr>
          <a:xfrm>
            <a:off x="1184365" y="1751257"/>
            <a:ext cx="9804764" cy="492443"/>
          </a:xfrm>
          <a:prstGeom prst="rect">
            <a:avLst/>
          </a:prstGeom>
          <a:noFill/>
        </p:spPr>
        <p:txBody>
          <a:bodyPr wrap="square" rtlCol="0">
            <a:spAutoFit/>
          </a:bodyPr>
          <a:lstStyle/>
          <a:p>
            <a:r>
              <a:rPr lang="en-US" sz="2600" b="1" dirty="0"/>
              <a:t>Integrating testing into a workflow</a:t>
            </a:r>
          </a:p>
        </p:txBody>
      </p:sp>
      <p:sp>
        <p:nvSpPr>
          <p:cNvPr id="2" name="TextBox 1">
            <a:extLst>
              <a:ext uri="{FF2B5EF4-FFF2-40B4-BE49-F238E27FC236}">
                <a16:creationId xmlns:a16="http://schemas.microsoft.com/office/drawing/2014/main" id="{DE9617C5-4D8C-B52F-FAC7-B732C71D1D1A}"/>
              </a:ext>
            </a:extLst>
          </p:cNvPr>
          <p:cNvSpPr txBox="1"/>
          <p:nvPr/>
        </p:nvSpPr>
        <p:spPr>
          <a:xfrm>
            <a:off x="1268184" y="2334984"/>
            <a:ext cx="1240404" cy="369332"/>
          </a:xfrm>
          <a:prstGeom prst="rect">
            <a:avLst/>
          </a:prstGeom>
          <a:noFill/>
        </p:spPr>
        <p:txBody>
          <a:bodyPr wrap="none" rtlCol="0">
            <a:spAutoFit/>
          </a:bodyPr>
          <a:lstStyle/>
          <a:p>
            <a:r>
              <a:rPr lang="en-US" dirty="0" err="1"/>
              <a:t>googletest</a:t>
            </a:r>
            <a:endParaRPr lang="en-US" dirty="0"/>
          </a:p>
        </p:txBody>
      </p:sp>
      <p:sp>
        <p:nvSpPr>
          <p:cNvPr id="4" name="TextBox 3">
            <a:extLst>
              <a:ext uri="{FF2B5EF4-FFF2-40B4-BE49-F238E27FC236}">
                <a16:creationId xmlns:a16="http://schemas.microsoft.com/office/drawing/2014/main" id="{540DD9B9-0D89-0708-93E7-0473BA7463D5}"/>
              </a:ext>
            </a:extLst>
          </p:cNvPr>
          <p:cNvSpPr txBox="1"/>
          <p:nvPr/>
        </p:nvSpPr>
        <p:spPr>
          <a:xfrm>
            <a:off x="1262739" y="2911927"/>
            <a:ext cx="2463880" cy="646331"/>
          </a:xfrm>
          <a:prstGeom prst="rect">
            <a:avLst/>
          </a:prstGeom>
          <a:noFill/>
        </p:spPr>
        <p:txBody>
          <a:bodyPr wrap="none" rtlCol="0">
            <a:spAutoFit/>
          </a:bodyPr>
          <a:lstStyle/>
          <a:p>
            <a:r>
              <a:rPr lang="en-US" dirty="0"/>
              <a:t>apt install </a:t>
            </a:r>
            <a:r>
              <a:rPr lang="en-US" dirty="0" err="1"/>
              <a:t>googletest</a:t>
            </a:r>
            <a:r>
              <a:rPr lang="en-US" dirty="0"/>
              <a:t> </a:t>
            </a:r>
          </a:p>
          <a:p>
            <a:r>
              <a:rPr lang="en-US" dirty="0"/>
              <a:t>apt install </a:t>
            </a:r>
            <a:r>
              <a:rPr lang="en-US" dirty="0" err="1"/>
              <a:t>libgtest</a:t>
            </a:r>
            <a:r>
              <a:rPr lang="en-US" dirty="0"/>
              <a:t>-dev</a:t>
            </a:r>
          </a:p>
        </p:txBody>
      </p:sp>
      <p:pic>
        <p:nvPicPr>
          <p:cNvPr id="7" name="Picture 6" descr="A logo with a black border&#10;&#10;Description automatically generated with medium confidence">
            <a:extLst>
              <a:ext uri="{FF2B5EF4-FFF2-40B4-BE49-F238E27FC236}">
                <a16:creationId xmlns:a16="http://schemas.microsoft.com/office/drawing/2014/main" id="{0D4955EF-DEF6-B59F-13C8-03B9182E9898}"/>
              </a:ext>
            </a:extLst>
          </p:cNvPr>
          <p:cNvPicPr>
            <a:picLocks noChangeAspect="1"/>
          </p:cNvPicPr>
          <p:nvPr/>
        </p:nvPicPr>
        <p:blipFill>
          <a:blip r:embed="rId2"/>
          <a:stretch>
            <a:fillRect/>
          </a:stretch>
        </p:blipFill>
        <p:spPr>
          <a:xfrm>
            <a:off x="8465383" y="1952135"/>
            <a:ext cx="2782661" cy="2782661"/>
          </a:xfrm>
          <a:prstGeom prst="rect">
            <a:avLst/>
          </a:prstGeom>
        </p:spPr>
      </p:pic>
      <p:sp>
        <p:nvSpPr>
          <p:cNvPr id="5" name="TextBox 4">
            <a:extLst>
              <a:ext uri="{FF2B5EF4-FFF2-40B4-BE49-F238E27FC236}">
                <a16:creationId xmlns:a16="http://schemas.microsoft.com/office/drawing/2014/main" id="{2A7B6BC4-4CD6-761A-7C6D-3D520B2F056D}"/>
              </a:ext>
            </a:extLst>
          </p:cNvPr>
          <p:cNvSpPr txBox="1"/>
          <p:nvPr/>
        </p:nvSpPr>
        <p:spPr>
          <a:xfrm>
            <a:off x="1151833" y="3871161"/>
            <a:ext cx="9804764" cy="492443"/>
          </a:xfrm>
          <a:prstGeom prst="rect">
            <a:avLst/>
          </a:prstGeom>
          <a:noFill/>
        </p:spPr>
        <p:txBody>
          <a:bodyPr wrap="square" rtlCol="0">
            <a:spAutoFit/>
          </a:bodyPr>
          <a:lstStyle/>
          <a:p>
            <a:r>
              <a:rPr lang="en-US" sz="2600" b="1" dirty="0"/>
              <a:t>What to do about a function’s “environment”?</a:t>
            </a:r>
          </a:p>
        </p:txBody>
      </p:sp>
    </p:spTree>
    <p:extLst>
      <p:ext uri="{BB962C8B-B14F-4D97-AF65-F5344CB8AC3E}">
        <p14:creationId xmlns:p14="http://schemas.microsoft.com/office/powerpoint/2010/main" val="3639676563"/>
      </p:ext>
    </p:extLst>
  </p:cSld>
  <p:clrMapOvr>
    <a:masterClrMapping/>
  </p:clrMapOvr>
</p:sld>
</file>

<file path=ppt/slides/slide19.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D563C-76FC-842F-EAF9-0EA51485A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5323D-1151-DEB0-AF6E-DA790900B6C3}"/>
              </a:ext>
              <a:ext uri="{C183D7F6-B498-43B3-948B-1728B52AA6E4}">
                <adec:decorative xmlns:adec="http://schemas.microsoft.com/office/drawing/2017/decorative" val="0"/>
              </a:ext>
            </a:extLst>
          </p:cNvPr>
          <p:cNvSpPr>
            <a:spLocks noGrp="1"/>
          </p:cNvSpPr>
          <p:nvPr>
            <p:ph type="title"/>
          </p:nvPr>
        </p:nvSpPr>
        <p:spPr>
          <a:xfrm>
            <a:off x="839225" y="1020445"/>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8D796223-2B54-A0AF-E879-EA9D526A950B}"/>
              </a:ext>
              <a:ext uri="{C183D7F6-B498-43B3-948B-1728B52AA6E4}">
                <adec:decorative xmlns:adec="http://schemas.microsoft.com/office/drawing/2017/decorative" val="0"/>
              </a:ext>
            </a:extLst>
          </p:cNvPr>
          <p:cNvSpPr>
            <a:spLocks noGrp="1"/>
          </p:cNvSpPr>
          <p:nvPr>
            <p:ph idx="1"/>
          </p:nvPr>
        </p:nvSpPr>
        <p:spPr>
          <a:xfrm>
            <a:off x="839224" y="2368759"/>
            <a:ext cx="4680124" cy="1967333"/>
          </a:xfrm>
        </p:spPr>
        <p:txBody>
          <a:bodyPr wrap="square">
            <a:spAutoFit/>
          </a:bodyPr>
          <a:lstStyle/>
          <a:p>
            <a:pPr marL="457200" indent="-457200">
              <a:buFont typeface="Arial" panose="020B0604020202020204" pitchFamily="34" charset="0"/>
              <a:buChar char="•"/>
            </a:pPr>
            <a:r>
              <a:rPr lang="en-US" sz="3000" dirty="0"/>
              <a:t>The Testing Perspective</a:t>
            </a:r>
          </a:p>
          <a:p>
            <a:pPr marL="457200" indent="-457200">
              <a:buFont typeface="Arial" panose="020B0604020202020204" pitchFamily="34" charset="0"/>
              <a:buChar char="•"/>
            </a:pPr>
            <a:r>
              <a:rPr lang="en-US" sz="3000" dirty="0"/>
              <a:t>Test Generation</a:t>
            </a:r>
          </a:p>
          <a:p>
            <a:pPr marL="457200" indent="-457200">
              <a:buFont typeface="Arial" panose="020B0604020202020204" pitchFamily="34" charset="0"/>
              <a:buChar char="•"/>
            </a:pPr>
            <a:r>
              <a:rPr lang="en-US" sz="3000" dirty="0"/>
              <a:t>Fuzzing</a:t>
            </a:r>
          </a:p>
        </p:txBody>
      </p:sp>
    </p:spTree>
    <p:extLst>
      <p:ext uri="{BB962C8B-B14F-4D97-AF65-F5344CB8AC3E}">
        <p14:creationId xmlns:p14="http://schemas.microsoft.com/office/powerpoint/2010/main" val="2275676715"/>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Testing</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20</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Fuzzing</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CATEGORIZING ANALYSIS</a:t>
            </a:r>
          </a:p>
        </p:txBody>
      </p:sp>
      <p:sp>
        <p:nvSpPr>
          <p:cNvPr id="3" name="Content Placeholder 2">
            <a:extLst>
              <a:ext uri="{FF2B5EF4-FFF2-40B4-BE49-F238E27FC236}">
                <a16:creationId xmlns:a16="http://schemas.microsoft.com/office/drawing/2014/main" id="{7A629FBA-3151-F52F-AB0E-98F09865F549}"/>
              </a:ext>
            </a:extLst>
          </p:cNvPr>
          <p:cNvSpPr txBox="1">
            <a:spLocks/>
          </p:cNvSpPr>
          <p:nvPr/>
        </p:nvSpPr>
        <p:spPr>
          <a:xfrm>
            <a:off x="847894" y="1889053"/>
            <a:ext cx="649419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Generating good test cases</a:t>
            </a:r>
          </a:p>
        </p:txBody>
      </p:sp>
      <p:sp>
        <p:nvSpPr>
          <p:cNvPr id="4" name="TextBox 3">
            <a:extLst>
              <a:ext uri="{FF2B5EF4-FFF2-40B4-BE49-F238E27FC236}">
                <a16:creationId xmlns:a16="http://schemas.microsoft.com/office/drawing/2014/main" id="{4F0DB492-3B2D-84EB-F6CE-104DFC55DA3E}"/>
              </a:ext>
            </a:extLst>
          </p:cNvPr>
          <p:cNvSpPr txBox="1"/>
          <p:nvPr/>
        </p:nvSpPr>
        <p:spPr>
          <a:xfrm>
            <a:off x="847893" y="2690424"/>
            <a:ext cx="5620141" cy="369332"/>
          </a:xfrm>
          <a:prstGeom prst="rect">
            <a:avLst/>
          </a:prstGeom>
          <a:noFill/>
        </p:spPr>
        <p:txBody>
          <a:bodyPr wrap="square">
            <a:spAutoFit/>
          </a:bodyPr>
          <a:lstStyle/>
          <a:p>
            <a:r>
              <a:rPr lang="en-US" i="0" dirty="0">
                <a:solidFill>
                  <a:srgbClr val="666666"/>
                </a:solidFill>
                <a:effectLst/>
              </a:rPr>
              <a:t>Cases that exercise unexpected behavior</a:t>
            </a:r>
            <a:endParaRPr lang="en-US" dirty="0"/>
          </a:p>
        </p:txBody>
      </p:sp>
      <p:sp>
        <p:nvSpPr>
          <p:cNvPr id="5" name="TextBox 4">
            <a:extLst>
              <a:ext uri="{FF2B5EF4-FFF2-40B4-BE49-F238E27FC236}">
                <a16:creationId xmlns:a16="http://schemas.microsoft.com/office/drawing/2014/main" id="{1520B394-6AF1-C438-A306-A70A967BC30D}"/>
              </a:ext>
            </a:extLst>
          </p:cNvPr>
          <p:cNvSpPr txBox="1"/>
          <p:nvPr/>
        </p:nvSpPr>
        <p:spPr>
          <a:xfrm>
            <a:off x="861342" y="2291490"/>
            <a:ext cx="5620141" cy="369332"/>
          </a:xfrm>
          <a:prstGeom prst="rect">
            <a:avLst/>
          </a:prstGeom>
          <a:noFill/>
        </p:spPr>
        <p:txBody>
          <a:bodyPr wrap="square">
            <a:spAutoFit/>
          </a:bodyPr>
          <a:lstStyle/>
          <a:p>
            <a:r>
              <a:rPr lang="en-US" i="0" dirty="0">
                <a:solidFill>
                  <a:srgbClr val="666666"/>
                </a:solidFill>
                <a:effectLst/>
              </a:rPr>
              <a:t>Cases tha</a:t>
            </a:r>
            <a:r>
              <a:rPr lang="en-US" dirty="0">
                <a:solidFill>
                  <a:srgbClr val="666666"/>
                </a:solidFill>
              </a:rPr>
              <a:t>t increase coverage of program behaviors</a:t>
            </a:r>
            <a:endParaRPr lang="en-US" dirty="0"/>
          </a:p>
        </p:txBody>
      </p:sp>
      <p:sp>
        <p:nvSpPr>
          <p:cNvPr id="7" name="Content Placeholder 2">
            <a:extLst>
              <a:ext uri="{FF2B5EF4-FFF2-40B4-BE49-F238E27FC236}">
                <a16:creationId xmlns:a16="http://schemas.microsoft.com/office/drawing/2014/main" id="{BED08273-23DB-E972-6F4C-741DA3978B80}"/>
              </a:ext>
            </a:extLst>
          </p:cNvPr>
          <p:cNvSpPr txBox="1">
            <a:spLocks/>
          </p:cNvSpPr>
          <p:nvPr/>
        </p:nvSpPr>
        <p:spPr>
          <a:xfrm>
            <a:off x="847894" y="3242723"/>
            <a:ext cx="459368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Previous stabs at this topic</a:t>
            </a:r>
          </a:p>
        </p:txBody>
      </p:sp>
      <p:pic>
        <p:nvPicPr>
          <p:cNvPr id="9" name="Picture 8" descr="A close-up of a television screen&#10;&#10;Description automatically generated">
            <a:extLst>
              <a:ext uri="{FF2B5EF4-FFF2-40B4-BE49-F238E27FC236}">
                <a16:creationId xmlns:a16="http://schemas.microsoft.com/office/drawing/2014/main" id="{454CFA69-49B1-364F-7201-0173469B1EBB}"/>
              </a:ext>
            </a:extLst>
          </p:cNvPr>
          <p:cNvPicPr>
            <a:picLocks noChangeAspect="1"/>
          </p:cNvPicPr>
          <p:nvPr/>
        </p:nvPicPr>
        <p:blipFill>
          <a:blip r:embed="rId2"/>
          <a:stretch>
            <a:fillRect/>
          </a:stretch>
        </p:blipFill>
        <p:spPr>
          <a:xfrm>
            <a:off x="7119166" y="2382977"/>
            <a:ext cx="4430737" cy="2761410"/>
          </a:xfrm>
          <a:prstGeom prst="rect">
            <a:avLst/>
          </a:prstGeom>
        </p:spPr>
      </p:pic>
      <p:sp>
        <p:nvSpPr>
          <p:cNvPr id="10" name="TextBox 9">
            <a:extLst>
              <a:ext uri="{FF2B5EF4-FFF2-40B4-BE49-F238E27FC236}">
                <a16:creationId xmlns:a16="http://schemas.microsoft.com/office/drawing/2014/main" id="{02F2DC34-9EE7-0B90-7FF2-8A238D9C36AD}"/>
              </a:ext>
            </a:extLst>
          </p:cNvPr>
          <p:cNvSpPr txBox="1"/>
          <p:nvPr/>
        </p:nvSpPr>
        <p:spPr>
          <a:xfrm>
            <a:off x="7497118" y="5154706"/>
            <a:ext cx="3555653" cy="369332"/>
          </a:xfrm>
          <a:prstGeom prst="rect">
            <a:avLst/>
          </a:prstGeom>
          <a:noFill/>
        </p:spPr>
        <p:txBody>
          <a:bodyPr wrap="none" rtlCol="0">
            <a:spAutoFit/>
          </a:bodyPr>
          <a:lstStyle/>
          <a:p>
            <a:r>
              <a:rPr lang="en-US" b="1" dirty="0"/>
              <a:t>The random “fuzz” of white noise</a:t>
            </a:r>
          </a:p>
        </p:txBody>
      </p:sp>
      <p:sp>
        <p:nvSpPr>
          <p:cNvPr id="12" name="TextBox 11">
            <a:extLst>
              <a:ext uri="{FF2B5EF4-FFF2-40B4-BE49-F238E27FC236}">
                <a16:creationId xmlns:a16="http://schemas.microsoft.com/office/drawing/2014/main" id="{78B376E8-413F-A069-8692-8F8A4858DD6C}"/>
              </a:ext>
            </a:extLst>
          </p:cNvPr>
          <p:cNvSpPr txBox="1"/>
          <p:nvPr/>
        </p:nvSpPr>
        <p:spPr>
          <a:xfrm>
            <a:off x="888236" y="3694472"/>
            <a:ext cx="5620141" cy="646331"/>
          </a:xfrm>
          <a:prstGeom prst="rect">
            <a:avLst/>
          </a:prstGeom>
          <a:noFill/>
        </p:spPr>
        <p:txBody>
          <a:bodyPr wrap="square">
            <a:spAutoFit/>
          </a:bodyPr>
          <a:lstStyle/>
          <a:p>
            <a:r>
              <a:rPr lang="en-US" i="0" dirty="0">
                <a:solidFill>
                  <a:srgbClr val="666666"/>
                </a:solidFill>
                <a:effectLst/>
              </a:rPr>
              <a:t>Consider testing as an intrinsic part of the </a:t>
            </a:r>
            <a:r>
              <a:rPr lang="en-US" i="0">
                <a:solidFill>
                  <a:srgbClr val="666666"/>
                </a:solidFill>
                <a:effectLst/>
              </a:rPr>
              <a:t>SSDLC methodology</a:t>
            </a:r>
            <a:endParaRPr lang="en-US" dirty="0"/>
          </a:p>
        </p:txBody>
      </p:sp>
      <p:sp>
        <p:nvSpPr>
          <p:cNvPr id="13" name="TextBox 12">
            <a:extLst>
              <a:ext uri="{FF2B5EF4-FFF2-40B4-BE49-F238E27FC236}">
                <a16:creationId xmlns:a16="http://schemas.microsoft.com/office/drawing/2014/main" id="{31686CEC-8D70-57F9-FF64-A085002A9F70}"/>
              </a:ext>
            </a:extLst>
          </p:cNvPr>
          <p:cNvSpPr txBox="1"/>
          <p:nvPr/>
        </p:nvSpPr>
        <p:spPr>
          <a:xfrm>
            <a:off x="901684" y="4348894"/>
            <a:ext cx="5620141" cy="369332"/>
          </a:xfrm>
          <a:prstGeom prst="rect">
            <a:avLst/>
          </a:prstGeom>
          <a:noFill/>
        </p:spPr>
        <p:txBody>
          <a:bodyPr wrap="square">
            <a:spAutoFit/>
          </a:bodyPr>
          <a:lstStyle/>
          <a:p>
            <a:r>
              <a:rPr lang="en-US" i="0" dirty="0">
                <a:solidFill>
                  <a:srgbClr val="666666"/>
                </a:solidFill>
                <a:effectLst/>
              </a:rPr>
              <a:t>Test-driven development</a:t>
            </a:r>
            <a:endParaRPr lang="en-US" dirty="0"/>
          </a:p>
        </p:txBody>
      </p:sp>
      <p:sp>
        <p:nvSpPr>
          <p:cNvPr id="14" name="TextBox 13">
            <a:extLst>
              <a:ext uri="{FF2B5EF4-FFF2-40B4-BE49-F238E27FC236}">
                <a16:creationId xmlns:a16="http://schemas.microsoft.com/office/drawing/2014/main" id="{A14A52D9-BE48-8E7B-0117-C0E3CA0EC156}"/>
              </a:ext>
            </a:extLst>
          </p:cNvPr>
          <p:cNvSpPr txBox="1"/>
          <p:nvPr/>
        </p:nvSpPr>
        <p:spPr>
          <a:xfrm>
            <a:off x="910651" y="4770232"/>
            <a:ext cx="5620141" cy="369332"/>
          </a:xfrm>
          <a:prstGeom prst="rect">
            <a:avLst/>
          </a:prstGeom>
          <a:noFill/>
        </p:spPr>
        <p:txBody>
          <a:bodyPr wrap="square">
            <a:spAutoFit/>
          </a:bodyPr>
          <a:lstStyle/>
          <a:p>
            <a:r>
              <a:rPr lang="en-US" i="0" dirty="0">
                <a:solidFill>
                  <a:srgbClr val="666666"/>
                </a:solidFill>
                <a:effectLst/>
              </a:rPr>
              <a:t>Post-hoc evaluation via coverage metrics</a:t>
            </a:r>
            <a:endParaRPr lang="en-US" dirty="0"/>
          </a:p>
        </p:txBody>
      </p:sp>
      <p:sp>
        <p:nvSpPr>
          <p:cNvPr id="15" name="Content Placeholder 2">
            <a:extLst>
              <a:ext uri="{FF2B5EF4-FFF2-40B4-BE49-F238E27FC236}">
                <a16:creationId xmlns:a16="http://schemas.microsoft.com/office/drawing/2014/main" id="{4E7DF6B1-CED2-E6D8-2C96-1B029009ADCF}"/>
              </a:ext>
            </a:extLst>
          </p:cNvPr>
          <p:cNvSpPr txBox="1">
            <a:spLocks/>
          </p:cNvSpPr>
          <p:nvPr/>
        </p:nvSpPr>
        <p:spPr>
          <a:xfrm>
            <a:off x="847893" y="5255136"/>
            <a:ext cx="459368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Today: Just guess</a:t>
            </a:r>
          </a:p>
        </p:txBody>
      </p:sp>
    </p:spTree>
    <p:extLst>
      <p:ext uri="{BB962C8B-B14F-4D97-AF65-F5344CB8AC3E}">
        <p14:creationId xmlns:p14="http://schemas.microsoft.com/office/powerpoint/2010/main" val="3063766335"/>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3005279-F3A1-3B25-F1A5-17B655C66F8F}"/>
              </a:ext>
            </a:extLst>
          </p:cNvPr>
          <p:cNvSpPr/>
          <p:nvPr/>
        </p:nvSpPr>
        <p:spPr>
          <a:xfrm>
            <a:off x="8164083" y="5510987"/>
            <a:ext cx="2463576" cy="8368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History of Fuzzing</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7A9807E8-EBC3-7052-195E-66B616148619}"/>
              </a:ext>
            </a:extLst>
          </p:cNvPr>
          <p:cNvSpPr txBox="1">
            <a:spLocks/>
          </p:cNvSpPr>
          <p:nvPr/>
        </p:nvSpPr>
        <p:spPr>
          <a:xfrm>
            <a:off x="847894" y="1889053"/>
            <a:ext cx="649419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1988: It was a Dark and Stormy Night</a:t>
            </a:r>
          </a:p>
        </p:txBody>
      </p:sp>
      <p:sp>
        <p:nvSpPr>
          <p:cNvPr id="3" name="TextBox 2">
            <a:extLst>
              <a:ext uri="{FF2B5EF4-FFF2-40B4-BE49-F238E27FC236}">
                <a16:creationId xmlns:a16="http://schemas.microsoft.com/office/drawing/2014/main" id="{2CCCB796-2430-66CC-BF0D-AAA4CCD2CC50}"/>
              </a:ext>
            </a:extLst>
          </p:cNvPr>
          <p:cNvSpPr txBox="1"/>
          <p:nvPr/>
        </p:nvSpPr>
        <p:spPr>
          <a:xfrm>
            <a:off x="847893" y="2345279"/>
            <a:ext cx="5620141" cy="369332"/>
          </a:xfrm>
          <a:prstGeom prst="rect">
            <a:avLst/>
          </a:prstGeom>
          <a:noFill/>
        </p:spPr>
        <p:txBody>
          <a:bodyPr wrap="square">
            <a:spAutoFit/>
          </a:bodyPr>
          <a:lstStyle/>
          <a:p>
            <a:r>
              <a:rPr lang="en-US" i="0" dirty="0">
                <a:solidFill>
                  <a:srgbClr val="666666"/>
                </a:solidFill>
                <a:effectLst/>
              </a:rPr>
              <a:t>Professor Bart Miller attempts to work from home…</a:t>
            </a:r>
            <a:endParaRPr lang="en-US" dirty="0"/>
          </a:p>
        </p:txBody>
      </p:sp>
      <p:pic>
        <p:nvPicPr>
          <p:cNvPr id="6" name="Picture 5" descr="A person with a mustache and glasses&#10;&#10;Description automatically generated">
            <a:extLst>
              <a:ext uri="{FF2B5EF4-FFF2-40B4-BE49-F238E27FC236}">
                <a16:creationId xmlns:a16="http://schemas.microsoft.com/office/drawing/2014/main" id="{6662F667-6C75-208A-F024-EBFE09D2A689}"/>
              </a:ext>
            </a:extLst>
          </p:cNvPr>
          <p:cNvPicPr>
            <a:picLocks noChangeAspect="1"/>
          </p:cNvPicPr>
          <p:nvPr/>
        </p:nvPicPr>
        <p:blipFill>
          <a:blip r:embed="rId2"/>
          <a:stretch>
            <a:fillRect/>
          </a:stretch>
        </p:blipFill>
        <p:spPr>
          <a:xfrm>
            <a:off x="1713111" y="4185234"/>
            <a:ext cx="1190625" cy="1428750"/>
          </a:xfrm>
          <a:prstGeom prst="rect">
            <a:avLst/>
          </a:prstGeom>
        </p:spPr>
      </p:pic>
      <p:pic>
        <p:nvPicPr>
          <p:cNvPr id="10" name="Picture 9" descr="A logo with a white letter&#10;&#10;Description automatically generated with medium confidence">
            <a:extLst>
              <a:ext uri="{FF2B5EF4-FFF2-40B4-BE49-F238E27FC236}">
                <a16:creationId xmlns:a16="http://schemas.microsoft.com/office/drawing/2014/main" id="{C4E8AD4D-52FA-75D5-F8D3-39CD3EE97D0B}"/>
              </a:ext>
            </a:extLst>
          </p:cNvPr>
          <p:cNvPicPr>
            <a:picLocks noChangeAspect="1"/>
          </p:cNvPicPr>
          <p:nvPr/>
        </p:nvPicPr>
        <p:blipFill>
          <a:blip r:embed="rId3"/>
          <a:stretch>
            <a:fillRect/>
          </a:stretch>
        </p:blipFill>
        <p:spPr>
          <a:xfrm>
            <a:off x="7947490" y="3820443"/>
            <a:ext cx="2733675" cy="1676400"/>
          </a:xfrm>
          <a:prstGeom prst="rect">
            <a:avLst/>
          </a:prstGeom>
        </p:spPr>
      </p:pic>
      <p:sp>
        <p:nvSpPr>
          <p:cNvPr id="23" name="Rectangle 22">
            <a:extLst>
              <a:ext uri="{FF2B5EF4-FFF2-40B4-BE49-F238E27FC236}">
                <a16:creationId xmlns:a16="http://schemas.microsoft.com/office/drawing/2014/main" id="{18F3E77A-6E21-C419-CDD4-A162BEA690B3}"/>
              </a:ext>
            </a:extLst>
          </p:cNvPr>
          <p:cNvSpPr/>
          <p:nvPr/>
        </p:nvSpPr>
        <p:spPr>
          <a:xfrm>
            <a:off x="1595722" y="5595280"/>
            <a:ext cx="1465469" cy="8368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artoon of a cloud with lightning bolt and rain&#10;&#10;Description automatically generated">
            <a:extLst>
              <a:ext uri="{FF2B5EF4-FFF2-40B4-BE49-F238E27FC236}">
                <a16:creationId xmlns:a16="http://schemas.microsoft.com/office/drawing/2014/main" id="{812BE62D-4DF4-93EE-8F54-2CC5F4D320BA}"/>
              </a:ext>
            </a:extLst>
          </p:cNvPr>
          <p:cNvPicPr>
            <a:picLocks noChangeAspect="1"/>
          </p:cNvPicPr>
          <p:nvPr/>
        </p:nvPicPr>
        <p:blipFill>
          <a:blip r:embed="rId4"/>
          <a:stretch>
            <a:fillRect/>
          </a:stretch>
        </p:blipFill>
        <p:spPr>
          <a:xfrm>
            <a:off x="4564725" y="3544985"/>
            <a:ext cx="1681438" cy="1681438"/>
          </a:xfrm>
          <a:prstGeom prst="rect">
            <a:avLst/>
          </a:prstGeom>
        </p:spPr>
      </p:pic>
      <p:cxnSp>
        <p:nvCxnSpPr>
          <p:cNvPr id="14" name="Straight Arrow Connector 13">
            <a:extLst>
              <a:ext uri="{FF2B5EF4-FFF2-40B4-BE49-F238E27FC236}">
                <a16:creationId xmlns:a16="http://schemas.microsoft.com/office/drawing/2014/main" id="{920CA168-B6AE-4E9B-3AC7-7707C871FD2C}"/>
              </a:ext>
            </a:extLst>
          </p:cNvPr>
          <p:cNvCxnSpPr>
            <a:cxnSpLocks/>
          </p:cNvCxnSpPr>
          <p:nvPr/>
        </p:nvCxnSpPr>
        <p:spPr>
          <a:xfrm>
            <a:off x="3155315" y="5939118"/>
            <a:ext cx="466190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94748E-CC64-564C-B503-AEDDA598256D}"/>
              </a:ext>
            </a:extLst>
          </p:cNvPr>
          <p:cNvSpPr txBox="1"/>
          <p:nvPr/>
        </p:nvSpPr>
        <p:spPr>
          <a:xfrm>
            <a:off x="1689846" y="5700399"/>
            <a:ext cx="1292790" cy="646331"/>
          </a:xfrm>
          <a:prstGeom prst="rect">
            <a:avLst/>
          </a:prstGeom>
          <a:noFill/>
        </p:spPr>
        <p:txBody>
          <a:bodyPr wrap="none" rtlCol="0">
            <a:spAutoFit/>
          </a:bodyPr>
          <a:lstStyle/>
          <a:p>
            <a:pPr algn="ctr"/>
            <a:r>
              <a:rPr lang="en-US" dirty="0"/>
              <a:t>Telnet</a:t>
            </a:r>
          </a:p>
          <a:p>
            <a:pPr algn="ctr"/>
            <a:r>
              <a:rPr lang="en-US" dirty="0"/>
              <a:t>Connection</a:t>
            </a:r>
          </a:p>
        </p:txBody>
      </p:sp>
      <p:cxnSp>
        <p:nvCxnSpPr>
          <p:cNvPr id="17" name="Straight Arrow Connector 16">
            <a:extLst>
              <a:ext uri="{FF2B5EF4-FFF2-40B4-BE49-F238E27FC236}">
                <a16:creationId xmlns:a16="http://schemas.microsoft.com/office/drawing/2014/main" id="{589862B6-804A-AD64-7AA8-D310A5977EF3}"/>
              </a:ext>
            </a:extLst>
          </p:cNvPr>
          <p:cNvCxnSpPr>
            <a:cxnSpLocks/>
          </p:cNvCxnSpPr>
          <p:nvPr/>
        </p:nvCxnSpPr>
        <p:spPr>
          <a:xfrm>
            <a:off x="5405444" y="5376946"/>
            <a:ext cx="0" cy="4366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2C3F07-1D9A-7AD2-BCD6-F93F607000B5}"/>
              </a:ext>
            </a:extLst>
          </p:cNvPr>
          <p:cNvSpPr txBox="1"/>
          <p:nvPr/>
        </p:nvSpPr>
        <p:spPr>
          <a:xfrm>
            <a:off x="5580518" y="5351945"/>
            <a:ext cx="704039" cy="369332"/>
          </a:xfrm>
          <a:prstGeom prst="rect">
            <a:avLst/>
          </a:prstGeom>
          <a:noFill/>
        </p:spPr>
        <p:txBody>
          <a:bodyPr wrap="none" rtlCol="0">
            <a:spAutoFit/>
          </a:bodyPr>
          <a:lstStyle/>
          <a:p>
            <a:r>
              <a:rPr lang="en-US" dirty="0"/>
              <a:t>noise</a:t>
            </a:r>
          </a:p>
        </p:txBody>
      </p:sp>
      <p:sp>
        <p:nvSpPr>
          <p:cNvPr id="20" name="TextBox 19">
            <a:extLst>
              <a:ext uri="{FF2B5EF4-FFF2-40B4-BE49-F238E27FC236}">
                <a16:creationId xmlns:a16="http://schemas.microsoft.com/office/drawing/2014/main" id="{773DB2A6-94D6-27B3-C658-42C6E6393A8F}"/>
              </a:ext>
            </a:extLst>
          </p:cNvPr>
          <p:cNvSpPr txBox="1"/>
          <p:nvPr/>
        </p:nvSpPr>
        <p:spPr>
          <a:xfrm>
            <a:off x="6093698" y="6023564"/>
            <a:ext cx="1311578" cy="646331"/>
          </a:xfrm>
          <a:prstGeom prst="rect">
            <a:avLst/>
          </a:prstGeom>
          <a:noFill/>
        </p:spPr>
        <p:txBody>
          <a:bodyPr wrap="none" rtlCol="0">
            <a:spAutoFit/>
          </a:bodyPr>
          <a:lstStyle/>
          <a:p>
            <a:pPr algn="ctr"/>
            <a:r>
              <a:rPr lang="en-US" dirty="0"/>
              <a:t>Nonsense</a:t>
            </a:r>
          </a:p>
          <a:p>
            <a:pPr algn="ctr"/>
            <a:r>
              <a:rPr lang="en-US" dirty="0"/>
              <a:t>Commands</a:t>
            </a:r>
          </a:p>
        </p:txBody>
      </p:sp>
      <p:sp>
        <p:nvSpPr>
          <p:cNvPr id="21" name="TextBox 20">
            <a:extLst>
              <a:ext uri="{FF2B5EF4-FFF2-40B4-BE49-F238E27FC236}">
                <a16:creationId xmlns:a16="http://schemas.microsoft.com/office/drawing/2014/main" id="{FE721785-1444-EF5B-7315-A1723A491CD1}"/>
              </a:ext>
            </a:extLst>
          </p:cNvPr>
          <p:cNvSpPr txBox="1"/>
          <p:nvPr/>
        </p:nvSpPr>
        <p:spPr>
          <a:xfrm>
            <a:off x="8869013" y="5628948"/>
            <a:ext cx="1037143" cy="369332"/>
          </a:xfrm>
          <a:prstGeom prst="rect">
            <a:avLst/>
          </a:prstGeom>
          <a:noFill/>
        </p:spPr>
        <p:txBody>
          <a:bodyPr wrap="none" rtlCol="0">
            <a:spAutoFit/>
          </a:bodyPr>
          <a:lstStyle/>
          <a:p>
            <a:r>
              <a:rPr lang="en-US" dirty="0"/>
              <a:t>Program</a:t>
            </a:r>
          </a:p>
        </p:txBody>
      </p:sp>
      <p:sp>
        <p:nvSpPr>
          <p:cNvPr id="22" name="Star: 10 Points 21">
            <a:extLst>
              <a:ext uri="{FF2B5EF4-FFF2-40B4-BE49-F238E27FC236}">
                <a16:creationId xmlns:a16="http://schemas.microsoft.com/office/drawing/2014/main" id="{2C36E26E-423E-41FE-39C1-F48307FCD5F9}"/>
              </a:ext>
            </a:extLst>
          </p:cNvPr>
          <p:cNvSpPr/>
          <p:nvPr/>
        </p:nvSpPr>
        <p:spPr>
          <a:xfrm>
            <a:off x="10044952" y="5628948"/>
            <a:ext cx="1192024" cy="1165412"/>
          </a:xfrm>
          <a:prstGeom prst="star1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Crash!</a:t>
            </a:r>
          </a:p>
        </p:txBody>
      </p:sp>
      <p:sp>
        <p:nvSpPr>
          <p:cNvPr id="27" name="TextBox 26">
            <a:extLst>
              <a:ext uri="{FF2B5EF4-FFF2-40B4-BE49-F238E27FC236}">
                <a16:creationId xmlns:a16="http://schemas.microsoft.com/office/drawing/2014/main" id="{BAAEC52A-578C-5CF0-346B-9C5F0746426C}"/>
              </a:ext>
            </a:extLst>
          </p:cNvPr>
          <p:cNvSpPr txBox="1"/>
          <p:nvPr/>
        </p:nvSpPr>
        <p:spPr>
          <a:xfrm>
            <a:off x="3271435" y="6002238"/>
            <a:ext cx="1427699" cy="646331"/>
          </a:xfrm>
          <a:prstGeom prst="rect">
            <a:avLst/>
          </a:prstGeom>
          <a:noFill/>
        </p:spPr>
        <p:txBody>
          <a:bodyPr wrap="none" rtlCol="0">
            <a:spAutoFit/>
          </a:bodyPr>
          <a:lstStyle/>
          <a:p>
            <a:pPr algn="ctr"/>
            <a:r>
              <a:rPr lang="en-US" dirty="0"/>
              <a:t>Well-formed</a:t>
            </a:r>
          </a:p>
          <a:p>
            <a:pPr algn="ctr"/>
            <a:r>
              <a:rPr lang="en-US" dirty="0"/>
              <a:t>Commands</a:t>
            </a:r>
          </a:p>
        </p:txBody>
      </p:sp>
    </p:spTree>
    <p:extLst>
      <p:ext uri="{BB962C8B-B14F-4D97-AF65-F5344CB8AC3E}">
        <p14:creationId xmlns:p14="http://schemas.microsoft.com/office/powerpoint/2010/main" val="564778273"/>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breaking circular logic</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pic>
        <p:nvPicPr>
          <p:cNvPr id="3" name="Picture 2">
            <a:extLst>
              <a:ext uri="{FF2B5EF4-FFF2-40B4-BE49-F238E27FC236}">
                <a16:creationId xmlns:a16="http://schemas.microsoft.com/office/drawing/2014/main" id="{D832966D-F009-D52F-998C-0C9E9D9A72D5}"/>
              </a:ext>
            </a:extLst>
          </p:cNvPr>
          <p:cNvPicPr>
            <a:picLocks noChangeAspect="1"/>
          </p:cNvPicPr>
          <p:nvPr/>
        </p:nvPicPr>
        <p:blipFill rotWithShape="1">
          <a:blip r:embed="rId2"/>
          <a:srcRect t="2098"/>
          <a:stretch/>
        </p:blipFill>
        <p:spPr>
          <a:xfrm>
            <a:off x="6999980" y="2084291"/>
            <a:ext cx="3936963" cy="3595403"/>
          </a:xfrm>
          <a:prstGeom prst="rect">
            <a:avLst/>
          </a:prstGeom>
        </p:spPr>
      </p:pic>
      <p:sp>
        <p:nvSpPr>
          <p:cNvPr id="4" name="Content Placeholder 2">
            <a:extLst>
              <a:ext uri="{FF2B5EF4-FFF2-40B4-BE49-F238E27FC236}">
                <a16:creationId xmlns:a16="http://schemas.microsoft.com/office/drawing/2014/main" id="{35208567-2C9B-4D3F-15F6-3657EEE4D35B}"/>
              </a:ext>
            </a:extLst>
          </p:cNvPr>
          <p:cNvSpPr txBox="1">
            <a:spLocks/>
          </p:cNvSpPr>
          <p:nvPr/>
        </p:nvSpPr>
        <p:spPr>
          <a:xfrm>
            <a:off x="847894" y="1889053"/>
            <a:ext cx="6494192"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Automated test case generation resolves a fundamental conflict in testing…</a:t>
            </a:r>
          </a:p>
        </p:txBody>
      </p:sp>
      <p:sp>
        <p:nvSpPr>
          <p:cNvPr id="6" name="TextBox 5">
            <a:extLst>
              <a:ext uri="{FF2B5EF4-FFF2-40B4-BE49-F238E27FC236}">
                <a16:creationId xmlns:a16="http://schemas.microsoft.com/office/drawing/2014/main" id="{2C05AC22-2734-8B71-D17B-4845DC99ED5D}"/>
              </a:ext>
            </a:extLst>
          </p:cNvPr>
          <p:cNvSpPr txBox="1"/>
          <p:nvPr/>
        </p:nvSpPr>
        <p:spPr>
          <a:xfrm>
            <a:off x="847893" y="2591806"/>
            <a:ext cx="5620141" cy="646331"/>
          </a:xfrm>
          <a:prstGeom prst="rect">
            <a:avLst/>
          </a:prstGeom>
          <a:noFill/>
        </p:spPr>
        <p:txBody>
          <a:bodyPr wrap="square">
            <a:spAutoFit/>
          </a:bodyPr>
          <a:lstStyle/>
          <a:p>
            <a:r>
              <a:rPr lang="en-US" i="0" dirty="0">
                <a:solidFill>
                  <a:srgbClr val="666666"/>
                </a:solidFill>
                <a:effectLst/>
              </a:rPr>
              <a:t>Tautologically </a:t>
            </a:r>
            <a:r>
              <a:rPr lang="en-US" dirty="0">
                <a:solidFill>
                  <a:srgbClr val="666666"/>
                </a:solidFill>
              </a:rPr>
              <a:t>impossible to predict u</a:t>
            </a:r>
            <a:r>
              <a:rPr lang="en-US" i="0" dirty="0">
                <a:solidFill>
                  <a:srgbClr val="666666"/>
                </a:solidFill>
                <a:effectLst/>
              </a:rPr>
              <a:t>npredictable behavior</a:t>
            </a:r>
            <a:endParaRPr lang="en-US" dirty="0"/>
          </a:p>
        </p:txBody>
      </p:sp>
      <p:sp>
        <p:nvSpPr>
          <p:cNvPr id="9" name="TextBox 8">
            <a:extLst>
              <a:ext uri="{FF2B5EF4-FFF2-40B4-BE49-F238E27FC236}">
                <a16:creationId xmlns:a16="http://schemas.microsoft.com/office/drawing/2014/main" id="{A5EFECE7-5260-0169-A431-5443B5EE2CA0}"/>
              </a:ext>
            </a:extLst>
          </p:cNvPr>
          <p:cNvSpPr txBox="1"/>
          <p:nvPr/>
        </p:nvSpPr>
        <p:spPr>
          <a:xfrm>
            <a:off x="838928" y="3335875"/>
            <a:ext cx="5620141" cy="646331"/>
          </a:xfrm>
          <a:prstGeom prst="rect">
            <a:avLst/>
          </a:prstGeom>
          <a:noFill/>
        </p:spPr>
        <p:txBody>
          <a:bodyPr wrap="square">
            <a:spAutoFit/>
          </a:bodyPr>
          <a:lstStyle/>
          <a:p>
            <a:r>
              <a:rPr lang="en-US" dirty="0">
                <a:solidFill>
                  <a:srgbClr val="666666"/>
                </a:solidFill>
              </a:rPr>
              <a:t>Apply a technique that obviated the need for expectations</a:t>
            </a:r>
            <a:endParaRPr lang="en-US" dirty="0"/>
          </a:p>
        </p:txBody>
      </p:sp>
    </p:spTree>
    <p:extLst>
      <p:ext uri="{BB962C8B-B14F-4D97-AF65-F5344CB8AC3E}">
        <p14:creationId xmlns:p14="http://schemas.microsoft.com/office/powerpoint/2010/main" val="370806453"/>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Graceful Failure</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9" name="TextBox 8">
            <a:extLst>
              <a:ext uri="{FF2B5EF4-FFF2-40B4-BE49-F238E27FC236}">
                <a16:creationId xmlns:a16="http://schemas.microsoft.com/office/drawing/2014/main" id="{60F4B3AD-F115-0B43-8B06-2C1DF51F203D}"/>
              </a:ext>
            </a:extLst>
          </p:cNvPr>
          <p:cNvSpPr txBox="1"/>
          <p:nvPr/>
        </p:nvSpPr>
        <p:spPr>
          <a:xfrm>
            <a:off x="847893" y="2730756"/>
            <a:ext cx="5620141" cy="923330"/>
          </a:xfrm>
          <a:prstGeom prst="rect">
            <a:avLst/>
          </a:prstGeom>
          <a:noFill/>
        </p:spPr>
        <p:txBody>
          <a:bodyPr wrap="square">
            <a:spAutoFit/>
          </a:bodyPr>
          <a:lstStyle/>
          <a:p>
            <a:r>
              <a:rPr lang="en-US" dirty="0">
                <a:solidFill>
                  <a:srgbClr val="666666"/>
                </a:solidFill>
              </a:rPr>
              <a:t>Any error should be anticipated and handled by the system, with an informative error message should recovery become impossible</a:t>
            </a:r>
            <a:endParaRPr lang="en-US" dirty="0"/>
          </a:p>
        </p:txBody>
      </p:sp>
      <p:pic>
        <p:nvPicPr>
          <p:cNvPr id="1026" name="Picture 2" descr="Technical difficulties">
            <a:extLst>
              <a:ext uri="{FF2B5EF4-FFF2-40B4-BE49-F238E27FC236}">
                <a16:creationId xmlns:a16="http://schemas.microsoft.com/office/drawing/2014/main" id="{9DC6E649-259F-4332-AAD4-DCACF229B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211" y="2160272"/>
            <a:ext cx="4618079" cy="26464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F6B494A-0944-76BF-3CC3-B4A8D5F93EC8}"/>
              </a:ext>
            </a:extLst>
          </p:cNvPr>
          <p:cNvSpPr txBox="1">
            <a:spLocks/>
          </p:cNvSpPr>
          <p:nvPr/>
        </p:nvSpPr>
        <p:spPr>
          <a:xfrm>
            <a:off x="717906" y="3811980"/>
            <a:ext cx="649419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 key principle in the validity of fuzzing</a:t>
            </a:r>
          </a:p>
        </p:txBody>
      </p:sp>
      <p:sp>
        <p:nvSpPr>
          <p:cNvPr id="3" name="TextBox 2">
            <a:extLst>
              <a:ext uri="{FF2B5EF4-FFF2-40B4-BE49-F238E27FC236}">
                <a16:creationId xmlns:a16="http://schemas.microsoft.com/office/drawing/2014/main" id="{90A5C608-FA95-16A6-D1F7-1E1CCEA578E0}"/>
              </a:ext>
            </a:extLst>
          </p:cNvPr>
          <p:cNvSpPr txBox="1"/>
          <p:nvPr/>
        </p:nvSpPr>
        <p:spPr>
          <a:xfrm>
            <a:off x="717905" y="4268206"/>
            <a:ext cx="5620141" cy="369332"/>
          </a:xfrm>
          <a:prstGeom prst="rect">
            <a:avLst/>
          </a:prstGeom>
          <a:noFill/>
        </p:spPr>
        <p:txBody>
          <a:bodyPr wrap="square">
            <a:spAutoFit/>
          </a:bodyPr>
          <a:lstStyle/>
          <a:p>
            <a:r>
              <a:rPr lang="en-US" dirty="0">
                <a:solidFill>
                  <a:srgbClr val="666666"/>
                </a:solidFill>
              </a:rPr>
              <a:t>“The user should never see a seg fault”</a:t>
            </a:r>
            <a:endParaRPr lang="en-US" dirty="0"/>
          </a:p>
        </p:txBody>
      </p:sp>
    </p:spTree>
    <p:extLst>
      <p:ext uri="{BB962C8B-B14F-4D97-AF65-F5344CB8AC3E}">
        <p14:creationId xmlns:p14="http://schemas.microsoft.com/office/powerpoint/2010/main" val="514062234"/>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Exploring unexpected Behavior</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4" name="Content Placeholder 2">
            <a:extLst>
              <a:ext uri="{FF2B5EF4-FFF2-40B4-BE49-F238E27FC236}">
                <a16:creationId xmlns:a16="http://schemas.microsoft.com/office/drawing/2014/main" id="{35208567-2C9B-4D3F-15F6-3657EEE4D35B}"/>
              </a:ext>
            </a:extLst>
          </p:cNvPr>
          <p:cNvSpPr txBox="1">
            <a:spLocks/>
          </p:cNvSpPr>
          <p:nvPr/>
        </p:nvSpPr>
        <p:spPr>
          <a:xfrm>
            <a:off x="847894" y="1889053"/>
            <a:ext cx="649419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Random input is surprisingly effective</a:t>
            </a:r>
          </a:p>
        </p:txBody>
      </p:sp>
      <p:pic>
        <p:nvPicPr>
          <p:cNvPr id="6" name="Picture 5" descr="A purple square with black text&#10;&#10;Description automatically generated">
            <a:extLst>
              <a:ext uri="{FF2B5EF4-FFF2-40B4-BE49-F238E27FC236}">
                <a16:creationId xmlns:a16="http://schemas.microsoft.com/office/drawing/2014/main" id="{A388E558-B370-A254-DB6C-621106EE9830}"/>
              </a:ext>
            </a:extLst>
          </p:cNvPr>
          <p:cNvPicPr>
            <a:picLocks noChangeAspect="1"/>
          </p:cNvPicPr>
          <p:nvPr/>
        </p:nvPicPr>
        <p:blipFill rotWithShape="1">
          <a:blip r:embed="rId2"/>
          <a:srcRect l="31480" t="14201" r="30873" b="13622"/>
          <a:stretch/>
        </p:blipFill>
        <p:spPr>
          <a:xfrm>
            <a:off x="8018930" y="2198375"/>
            <a:ext cx="3169022" cy="3194579"/>
          </a:xfrm>
          <a:prstGeom prst="rect">
            <a:avLst/>
          </a:prstGeom>
        </p:spPr>
      </p:pic>
      <p:sp>
        <p:nvSpPr>
          <p:cNvPr id="9" name="TextBox 8">
            <a:extLst>
              <a:ext uri="{FF2B5EF4-FFF2-40B4-BE49-F238E27FC236}">
                <a16:creationId xmlns:a16="http://schemas.microsoft.com/office/drawing/2014/main" id="{60F4B3AD-F115-0B43-8B06-2C1DF51F203D}"/>
              </a:ext>
            </a:extLst>
          </p:cNvPr>
          <p:cNvSpPr txBox="1"/>
          <p:nvPr/>
        </p:nvSpPr>
        <p:spPr>
          <a:xfrm>
            <a:off x="847893" y="2345279"/>
            <a:ext cx="5620141" cy="369332"/>
          </a:xfrm>
          <a:prstGeom prst="rect">
            <a:avLst/>
          </a:prstGeom>
          <a:noFill/>
        </p:spPr>
        <p:txBody>
          <a:bodyPr wrap="square">
            <a:spAutoFit/>
          </a:bodyPr>
          <a:lstStyle/>
          <a:p>
            <a:r>
              <a:rPr lang="en-US" i="0" dirty="0">
                <a:solidFill>
                  <a:srgbClr val="666666"/>
                </a:solidFill>
                <a:effectLst/>
              </a:rPr>
              <a:t>Numerous bugs found in practice via fuzzing…</a:t>
            </a:r>
            <a:endParaRPr lang="en-US" dirty="0"/>
          </a:p>
        </p:txBody>
      </p:sp>
      <p:sp>
        <p:nvSpPr>
          <p:cNvPr id="10" name="TextBox 9">
            <a:extLst>
              <a:ext uri="{FF2B5EF4-FFF2-40B4-BE49-F238E27FC236}">
                <a16:creationId xmlns:a16="http://schemas.microsoft.com/office/drawing/2014/main" id="{D78621A7-9F73-D511-8AEC-78E4374DB597}"/>
              </a:ext>
            </a:extLst>
          </p:cNvPr>
          <p:cNvSpPr txBox="1"/>
          <p:nvPr/>
        </p:nvSpPr>
        <p:spPr>
          <a:xfrm>
            <a:off x="847893" y="2887644"/>
            <a:ext cx="5620141" cy="369332"/>
          </a:xfrm>
          <a:prstGeom prst="rect">
            <a:avLst/>
          </a:prstGeom>
          <a:noFill/>
        </p:spPr>
        <p:txBody>
          <a:bodyPr wrap="square">
            <a:spAutoFit/>
          </a:bodyPr>
          <a:lstStyle/>
          <a:p>
            <a:r>
              <a:rPr lang="en-US" i="0" dirty="0" err="1">
                <a:solidFill>
                  <a:srgbClr val="666666"/>
                </a:solidFill>
                <a:effectLst/>
              </a:rPr>
              <a:t>Busybox</a:t>
            </a:r>
            <a:r>
              <a:rPr lang="en-US" i="0" dirty="0">
                <a:solidFill>
                  <a:srgbClr val="666666"/>
                </a:solidFill>
                <a:effectLst/>
              </a:rPr>
              <a:t> utilities</a:t>
            </a:r>
            <a:endParaRPr lang="en-US" dirty="0"/>
          </a:p>
        </p:txBody>
      </p:sp>
      <p:sp>
        <p:nvSpPr>
          <p:cNvPr id="11" name="TextBox 10">
            <a:extLst>
              <a:ext uri="{FF2B5EF4-FFF2-40B4-BE49-F238E27FC236}">
                <a16:creationId xmlns:a16="http://schemas.microsoft.com/office/drawing/2014/main" id="{43428E24-3A2C-63BC-DD66-B2B5F487BE3D}"/>
              </a:ext>
            </a:extLst>
          </p:cNvPr>
          <p:cNvSpPr txBox="1"/>
          <p:nvPr/>
        </p:nvSpPr>
        <p:spPr>
          <a:xfrm>
            <a:off x="847893" y="3295540"/>
            <a:ext cx="5620141" cy="369332"/>
          </a:xfrm>
          <a:prstGeom prst="rect">
            <a:avLst/>
          </a:prstGeom>
          <a:noFill/>
        </p:spPr>
        <p:txBody>
          <a:bodyPr wrap="square">
            <a:spAutoFit/>
          </a:bodyPr>
          <a:lstStyle/>
          <a:p>
            <a:r>
              <a:rPr lang="en-US" i="0" dirty="0">
                <a:solidFill>
                  <a:srgbClr val="666666"/>
                </a:solidFill>
                <a:effectLst/>
              </a:rPr>
              <a:t>Windows bugs</a:t>
            </a:r>
            <a:endParaRPr lang="en-US" dirty="0"/>
          </a:p>
        </p:txBody>
      </p:sp>
      <p:sp>
        <p:nvSpPr>
          <p:cNvPr id="12" name="TextBox 11">
            <a:extLst>
              <a:ext uri="{FF2B5EF4-FFF2-40B4-BE49-F238E27FC236}">
                <a16:creationId xmlns:a16="http://schemas.microsoft.com/office/drawing/2014/main" id="{FF2CA71A-3C62-5C56-F71D-E25CE855FB1D}"/>
              </a:ext>
            </a:extLst>
          </p:cNvPr>
          <p:cNvSpPr txBox="1"/>
          <p:nvPr/>
        </p:nvSpPr>
        <p:spPr>
          <a:xfrm>
            <a:off x="847893" y="3703436"/>
            <a:ext cx="5620141" cy="369332"/>
          </a:xfrm>
          <a:prstGeom prst="rect">
            <a:avLst/>
          </a:prstGeom>
          <a:noFill/>
        </p:spPr>
        <p:txBody>
          <a:bodyPr wrap="square">
            <a:spAutoFit/>
          </a:bodyPr>
          <a:lstStyle/>
          <a:p>
            <a:r>
              <a:rPr lang="en-US" i="0" dirty="0">
                <a:solidFill>
                  <a:srgbClr val="666666"/>
                </a:solidFill>
                <a:effectLst/>
              </a:rPr>
              <a:t>Linux Kernel bugs</a:t>
            </a:r>
            <a:endParaRPr lang="en-US" dirty="0"/>
          </a:p>
        </p:txBody>
      </p:sp>
      <p:sp>
        <p:nvSpPr>
          <p:cNvPr id="13" name="Content Placeholder 2">
            <a:extLst>
              <a:ext uri="{FF2B5EF4-FFF2-40B4-BE49-F238E27FC236}">
                <a16:creationId xmlns:a16="http://schemas.microsoft.com/office/drawing/2014/main" id="{D99BF886-6DEE-0111-53DE-F060AF33FB6A}"/>
              </a:ext>
            </a:extLst>
          </p:cNvPr>
          <p:cNvSpPr txBox="1">
            <a:spLocks/>
          </p:cNvSpPr>
          <p:nvPr/>
        </p:nvSpPr>
        <p:spPr>
          <a:xfrm>
            <a:off x="870307" y="4179550"/>
            <a:ext cx="649419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Benefits of fuzzing</a:t>
            </a:r>
          </a:p>
        </p:txBody>
      </p:sp>
      <p:sp>
        <p:nvSpPr>
          <p:cNvPr id="14" name="TextBox 13">
            <a:extLst>
              <a:ext uri="{FF2B5EF4-FFF2-40B4-BE49-F238E27FC236}">
                <a16:creationId xmlns:a16="http://schemas.microsoft.com/office/drawing/2014/main" id="{71CE74A3-98B1-210B-A09D-43B64F638150}"/>
              </a:ext>
            </a:extLst>
          </p:cNvPr>
          <p:cNvSpPr txBox="1"/>
          <p:nvPr/>
        </p:nvSpPr>
        <p:spPr>
          <a:xfrm>
            <a:off x="870306" y="4635776"/>
            <a:ext cx="5620141" cy="369332"/>
          </a:xfrm>
          <a:prstGeom prst="rect">
            <a:avLst/>
          </a:prstGeom>
          <a:noFill/>
        </p:spPr>
        <p:txBody>
          <a:bodyPr wrap="square">
            <a:spAutoFit/>
          </a:bodyPr>
          <a:lstStyle/>
          <a:p>
            <a:r>
              <a:rPr lang="en-US" i="0" dirty="0">
                <a:solidFill>
                  <a:srgbClr val="666666"/>
                </a:solidFill>
                <a:effectLst/>
              </a:rPr>
              <a:t>Very easy to run</a:t>
            </a:r>
            <a:endParaRPr lang="en-US" dirty="0"/>
          </a:p>
        </p:txBody>
      </p:sp>
      <p:sp>
        <p:nvSpPr>
          <p:cNvPr id="15" name="TextBox 14">
            <a:extLst>
              <a:ext uri="{FF2B5EF4-FFF2-40B4-BE49-F238E27FC236}">
                <a16:creationId xmlns:a16="http://schemas.microsoft.com/office/drawing/2014/main" id="{DA3C618C-D14E-637C-5BF6-8BFCB2C5A135}"/>
              </a:ext>
            </a:extLst>
          </p:cNvPr>
          <p:cNvSpPr txBox="1"/>
          <p:nvPr/>
        </p:nvSpPr>
        <p:spPr>
          <a:xfrm>
            <a:off x="879271" y="5048151"/>
            <a:ext cx="5620141" cy="369332"/>
          </a:xfrm>
          <a:prstGeom prst="rect">
            <a:avLst/>
          </a:prstGeom>
          <a:noFill/>
        </p:spPr>
        <p:txBody>
          <a:bodyPr wrap="square">
            <a:spAutoFit/>
          </a:bodyPr>
          <a:lstStyle/>
          <a:p>
            <a:r>
              <a:rPr lang="en-US" i="0" dirty="0">
                <a:solidFill>
                  <a:srgbClr val="666666"/>
                </a:solidFill>
                <a:effectLst/>
              </a:rPr>
              <a:t>Instant results</a:t>
            </a:r>
            <a:endParaRPr lang="en-US" dirty="0"/>
          </a:p>
        </p:txBody>
      </p:sp>
      <p:sp>
        <p:nvSpPr>
          <p:cNvPr id="16" name="TextBox 15">
            <a:extLst>
              <a:ext uri="{FF2B5EF4-FFF2-40B4-BE49-F238E27FC236}">
                <a16:creationId xmlns:a16="http://schemas.microsoft.com/office/drawing/2014/main" id="{51D64AAE-6142-40EF-FD6A-E44A39BB8671}"/>
              </a:ext>
            </a:extLst>
          </p:cNvPr>
          <p:cNvSpPr txBox="1"/>
          <p:nvPr/>
        </p:nvSpPr>
        <p:spPr>
          <a:xfrm>
            <a:off x="888236" y="5460526"/>
            <a:ext cx="5620141" cy="369332"/>
          </a:xfrm>
          <a:prstGeom prst="rect">
            <a:avLst/>
          </a:prstGeom>
          <a:noFill/>
        </p:spPr>
        <p:txBody>
          <a:bodyPr wrap="square">
            <a:spAutoFit/>
          </a:bodyPr>
          <a:lstStyle/>
          <a:p>
            <a:r>
              <a:rPr lang="en-US" i="0" dirty="0">
                <a:solidFill>
                  <a:srgbClr val="666666"/>
                </a:solidFill>
                <a:effectLst/>
              </a:rPr>
              <a:t>Highly scalable</a:t>
            </a:r>
            <a:endParaRPr lang="en-US" dirty="0"/>
          </a:p>
        </p:txBody>
      </p:sp>
    </p:spTree>
    <p:extLst>
      <p:ext uri="{BB962C8B-B14F-4D97-AF65-F5344CB8AC3E}">
        <p14:creationId xmlns:p14="http://schemas.microsoft.com/office/powerpoint/2010/main" val="2125409352"/>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The Simplest </a:t>
            </a:r>
            <a:r>
              <a:rPr lang="en-US" sz="3400" b="1" dirty="0" err="1"/>
              <a:t>Fuzzer</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 testing</a:t>
            </a:r>
          </a:p>
        </p:txBody>
      </p:sp>
      <p:sp>
        <p:nvSpPr>
          <p:cNvPr id="2" name="Content Placeholder 2">
            <a:extLst>
              <a:ext uri="{FF2B5EF4-FFF2-40B4-BE49-F238E27FC236}">
                <a16:creationId xmlns:a16="http://schemas.microsoft.com/office/drawing/2014/main" id="{5D1830FF-4851-BC8B-BEE6-617A26A64BAC}"/>
              </a:ext>
            </a:extLst>
          </p:cNvPr>
          <p:cNvSpPr txBox="1">
            <a:spLocks/>
          </p:cNvSpPr>
          <p:nvPr/>
        </p:nvSpPr>
        <p:spPr>
          <a:xfrm>
            <a:off x="847894" y="1889053"/>
            <a:ext cx="649419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The Most Basic Form of Fuzzing</a:t>
            </a:r>
          </a:p>
        </p:txBody>
      </p:sp>
      <p:sp>
        <p:nvSpPr>
          <p:cNvPr id="4" name="TextBox 3">
            <a:extLst>
              <a:ext uri="{FF2B5EF4-FFF2-40B4-BE49-F238E27FC236}">
                <a16:creationId xmlns:a16="http://schemas.microsoft.com/office/drawing/2014/main" id="{6EFF9B3C-22E3-096E-974F-A4205F9407B6}"/>
              </a:ext>
            </a:extLst>
          </p:cNvPr>
          <p:cNvSpPr txBox="1"/>
          <p:nvPr/>
        </p:nvSpPr>
        <p:spPr>
          <a:xfrm>
            <a:off x="3975857" y="3272115"/>
            <a:ext cx="363112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cat /dev/random | program</a:t>
            </a:r>
          </a:p>
        </p:txBody>
      </p:sp>
      <p:sp>
        <p:nvSpPr>
          <p:cNvPr id="9" name="TextBox 8">
            <a:extLst>
              <a:ext uri="{FF2B5EF4-FFF2-40B4-BE49-F238E27FC236}">
                <a16:creationId xmlns:a16="http://schemas.microsoft.com/office/drawing/2014/main" id="{E852CD45-F162-5A61-2F9C-4CBF20E38BBD}"/>
              </a:ext>
            </a:extLst>
          </p:cNvPr>
          <p:cNvSpPr txBox="1"/>
          <p:nvPr/>
        </p:nvSpPr>
        <p:spPr>
          <a:xfrm>
            <a:off x="3184649" y="4515989"/>
            <a:ext cx="6096000" cy="1200329"/>
          </a:xfrm>
          <a:prstGeom prst="rect">
            <a:avLst/>
          </a:prstGeom>
          <a:noFill/>
        </p:spPr>
        <p:txBody>
          <a:bodyPr wrap="square">
            <a:spAutoFit/>
          </a:bodyPr>
          <a:lstStyle/>
          <a:p>
            <a:r>
              <a:rPr lang="en-US" b="1" dirty="0"/>
              <a:t>A study in the 90s basically did this, finding bugs in…</a:t>
            </a:r>
          </a:p>
          <a:p>
            <a:r>
              <a:rPr lang="en-US" dirty="0" err="1"/>
              <a:t>adb</a:t>
            </a:r>
            <a:r>
              <a:rPr lang="en-US" dirty="0"/>
              <a:t>, as, </a:t>
            </a:r>
            <a:r>
              <a:rPr lang="en-US" dirty="0" err="1"/>
              <a:t>bc</a:t>
            </a:r>
            <a:r>
              <a:rPr lang="en-US" dirty="0"/>
              <a:t>, </a:t>
            </a:r>
            <a:r>
              <a:rPr lang="en-US" dirty="0" err="1"/>
              <a:t>cb</a:t>
            </a:r>
            <a:r>
              <a:rPr lang="en-US" dirty="0"/>
              <a:t>, col, diction, emacs, </a:t>
            </a:r>
            <a:r>
              <a:rPr lang="en-US" dirty="0" err="1"/>
              <a:t>eqn</a:t>
            </a:r>
            <a:r>
              <a:rPr lang="en-US" dirty="0"/>
              <a:t>, ftp, indent, lex, look, m4, make, </a:t>
            </a:r>
            <a:r>
              <a:rPr lang="en-US" dirty="0" err="1"/>
              <a:t>nroff</a:t>
            </a:r>
            <a:r>
              <a:rPr lang="en-US" dirty="0"/>
              <a:t>, plot, prolog, </a:t>
            </a:r>
            <a:r>
              <a:rPr lang="en-US" dirty="0" err="1"/>
              <a:t>ptx</a:t>
            </a:r>
            <a:r>
              <a:rPr lang="en-US" dirty="0"/>
              <a:t>, refer!, spell, style, </a:t>
            </a:r>
            <a:r>
              <a:rPr lang="en-US" dirty="0" err="1"/>
              <a:t>tsort</a:t>
            </a:r>
            <a:r>
              <a:rPr lang="en-US" dirty="0"/>
              <a:t>, </a:t>
            </a:r>
            <a:r>
              <a:rPr lang="en-US" dirty="0" err="1"/>
              <a:t>uniq</a:t>
            </a:r>
            <a:r>
              <a:rPr lang="en-US" dirty="0"/>
              <a:t>, </a:t>
            </a:r>
            <a:r>
              <a:rPr lang="en-US" dirty="0" err="1"/>
              <a:t>vgrind</a:t>
            </a:r>
            <a:r>
              <a:rPr lang="en-US" dirty="0"/>
              <a:t>, vi</a:t>
            </a:r>
          </a:p>
        </p:txBody>
      </p:sp>
    </p:spTree>
    <p:extLst>
      <p:ext uri="{BB962C8B-B14F-4D97-AF65-F5344CB8AC3E}">
        <p14:creationId xmlns:p14="http://schemas.microsoft.com/office/powerpoint/2010/main" val="1528875208"/>
      </p:ext>
    </p:extLst>
  </p:cSld>
  <p:clrMapOvr>
    <a:masterClrMapping/>
  </p:clrMapOvr>
</p:sld>
</file>

<file path=ppt/slides/slide26.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Prioritizing Input</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5D1830FF-4851-BC8B-BEE6-617A26A64BAC}"/>
              </a:ext>
            </a:extLst>
          </p:cNvPr>
          <p:cNvSpPr txBox="1">
            <a:spLocks/>
          </p:cNvSpPr>
          <p:nvPr/>
        </p:nvSpPr>
        <p:spPr>
          <a:xfrm>
            <a:off x="847893" y="1889053"/>
            <a:ext cx="10546247"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The challenge of </a:t>
            </a:r>
            <a:r>
              <a:rPr lang="en-US" sz="2400" cap="small" dirty="0" err="1"/>
              <a:t>fuzzers</a:t>
            </a:r>
            <a:r>
              <a:rPr lang="en-US" sz="2400" cap="small" dirty="0"/>
              <a:t> is (usually) getting past the first validation check</a:t>
            </a:r>
          </a:p>
        </p:txBody>
      </p:sp>
      <p:sp>
        <p:nvSpPr>
          <p:cNvPr id="9" name="TextBox 8">
            <a:extLst>
              <a:ext uri="{FF2B5EF4-FFF2-40B4-BE49-F238E27FC236}">
                <a16:creationId xmlns:a16="http://schemas.microsoft.com/office/drawing/2014/main" id="{1078BF0E-8F2E-1B20-CA15-062D207773F7}"/>
              </a:ext>
            </a:extLst>
          </p:cNvPr>
          <p:cNvSpPr txBox="1"/>
          <p:nvPr/>
        </p:nvSpPr>
        <p:spPr>
          <a:xfrm>
            <a:off x="4164105" y="3536578"/>
            <a:ext cx="3631122"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if (!</a:t>
            </a:r>
            <a:r>
              <a:rPr lang="en-US" dirty="0" err="1">
                <a:latin typeface="Courier New" panose="02070309020205020404" pitchFamily="49" charset="0"/>
                <a:cs typeface="Courier New" panose="02070309020205020404" pitchFamily="49" charset="0"/>
              </a:rPr>
              <a:t>sane_input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exit 1;</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//The rest of the program</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1647C23-EF28-82FE-7ABA-3058F68E74B2}"/>
                  </a:ext>
                </a:extLst>
              </p14:cNvPr>
              <p14:cNvContentPartPr/>
              <p14:nvPr/>
            </p14:nvContentPartPr>
            <p14:xfrm>
              <a:off x="3060720" y="4609800"/>
              <a:ext cx="1412640" cy="1505880"/>
            </p14:xfrm>
          </p:contentPart>
        </mc:Choice>
        <mc:Fallback>
          <p:pic>
            <p:nvPicPr>
              <p:cNvPr id="3" name="Ink 2">
                <a:extLst>
                  <a:ext uri="{FF2B5EF4-FFF2-40B4-BE49-F238E27FC236}">
                    <a16:creationId xmlns:a16="http://schemas.microsoft.com/office/drawing/2014/main" id="{B1647C23-EF28-82FE-7ABA-3058F68E74B2}"/>
                  </a:ext>
                </a:extLst>
              </p:cNvPr>
              <p:cNvPicPr/>
              <p:nvPr/>
            </p:nvPicPr>
            <p:blipFill>
              <a:blip r:embed="rId3"/>
              <a:stretch>
                <a:fillRect/>
              </a:stretch>
            </p:blipFill>
            <p:spPr>
              <a:xfrm>
                <a:off x="3051360" y="4600440"/>
                <a:ext cx="1431360" cy="1524600"/>
              </a:xfrm>
              <a:prstGeom prst="rect">
                <a:avLst/>
              </a:prstGeom>
            </p:spPr>
          </p:pic>
        </mc:Fallback>
      </mc:AlternateContent>
    </p:spTree>
    <p:extLst>
      <p:ext uri="{BB962C8B-B14F-4D97-AF65-F5344CB8AC3E}">
        <p14:creationId xmlns:p14="http://schemas.microsoft.com/office/powerpoint/2010/main" val="1693576914"/>
      </p:ext>
    </p:extLst>
  </p:cSld>
  <p:clrMapOvr>
    <a:masterClrMapping/>
  </p:clrMapOvr>
</p:sld>
</file>

<file path=ppt/slides/slide27.xml><?xml version="1.0" encoding="utf-8"?>
<p:sld xmlns:a16="http://schemas.microsoft.com/office/drawing/2014/main"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Simple Testing Strategy</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5D1830FF-4851-BC8B-BEE6-617A26A64BAC}"/>
              </a:ext>
            </a:extLst>
          </p:cNvPr>
          <p:cNvSpPr txBox="1">
            <a:spLocks/>
          </p:cNvSpPr>
          <p:nvPr/>
        </p:nvSpPr>
        <p:spPr>
          <a:xfrm>
            <a:off x="847893" y="1889053"/>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Consider “Interesting” Input</a:t>
            </a:r>
          </a:p>
        </p:txBody>
      </p:sp>
      <p:sp>
        <p:nvSpPr>
          <p:cNvPr id="3" name="TextBox 2">
            <a:extLst>
              <a:ext uri="{FF2B5EF4-FFF2-40B4-BE49-F238E27FC236}">
                <a16:creationId xmlns:a16="http://schemas.microsoft.com/office/drawing/2014/main" id="{2DB7F125-FD30-C2B4-B863-D9F75A42158F}"/>
              </a:ext>
            </a:extLst>
          </p:cNvPr>
          <p:cNvSpPr txBox="1"/>
          <p:nvPr/>
        </p:nvSpPr>
        <p:spPr>
          <a:xfrm>
            <a:off x="847893" y="2418247"/>
            <a:ext cx="6096000" cy="369332"/>
          </a:xfrm>
          <a:prstGeom prst="rect">
            <a:avLst/>
          </a:prstGeom>
          <a:noFill/>
        </p:spPr>
        <p:txBody>
          <a:bodyPr wrap="square">
            <a:spAutoFit/>
          </a:bodyPr>
          <a:lstStyle/>
          <a:p>
            <a:r>
              <a:rPr lang="en-US" dirty="0"/>
              <a:t>Values close to the maximum, minimum, middle, </a:t>
            </a:r>
            <a:r>
              <a:rPr lang="en-US" dirty="0" err="1"/>
              <a:t>etc</a:t>
            </a:r>
            <a:endParaRPr lang="en-US" dirty="0"/>
          </a:p>
        </p:txBody>
      </p:sp>
      <p:pic>
        <p:nvPicPr>
          <p:cNvPr id="3074" name="Picture 2" descr="Square Reader for Magstripe (with Headset Jack)">
            <a:extLst>
              <a:ext uri="{FF2B5EF4-FFF2-40B4-BE49-F238E27FC236}">
                <a16:creationId xmlns:a16="http://schemas.microsoft.com/office/drawing/2014/main" id="{5A197A15-C30E-4F49-3FAC-824318B50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095" y="4191444"/>
            <a:ext cx="2366682" cy="23666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0EDA07C-4F05-CA67-ED52-309C14B6C8E7}"/>
              </a:ext>
            </a:extLst>
          </p:cNvPr>
          <p:cNvSpPr txBox="1">
            <a:spLocks/>
          </p:cNvSpPr>
          <p:nvPr/>
        </p:nvSpPr>
        <p:spPr>
          <a:xfrm>
            <a:off x="820574" y="3798535"/>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Case Study: Card reader input: </a:t>
            </a:r>
            <a:r>
              <a:rPr lang="en-US" sz="2000" dirty="0"/>
              <a:t>[Frisby et al., 2012] </a:t>
            </a:r>
            <a:endParaRPr lang="en-US" sz="2400" cap="small"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19C561CC-3542-ECC6-5171-D371508EA133}"/>
                  </a:ext>
                </a:extLst>
              </p14:cNvPr>
              <p14:cNvContentPartPr/>
              <p14:nvPr/>
            </p14:nvContentPartPr>
            <p14:xfrm>
              <a:off x="3781440" y="1031400"/>
              <a:ext cx="3010680" cy="876960"/>
            </p14:xfrm>
          </p:contentPart>
        </mc:Choice>
        <mc:Fallback>
          <p:pic>
            <p:nvPicPr>
              <p:cNvPr id="6" name="Ink 5">
                <a:extLst>
                  <a:ext uri="{FF2B5EF4-FFF2-40B4-BE49-F238E27FC236}">
                    <a16:creationId xmlns:a16="http://schemas.microsoft.com/office/drawing/2014/main" id="{19C561CC-3542-ECC6-5171-D371508EA133}"/>
                  </a:ext>
                </a:extLst>
              </p:cNvPr>
              <p:cNvPicPr/>
              <p:nvPr/>
            </p:nvPicPr>
            <p:blipFill>
              <a:blip r:embed="rId4"/>
              <a:stretch>
                <a:fillRect/>
              </a:stretch>
            </p:blipFill>
            <p:spPr>
              <a:xfrm>
                <a:off x="3772080" y="1022040"/>
                <a:ext cx="3029400" cy="895680"/>
              </a:xfrm>
              <a:prstGeom prst="rect">
                <a:avLst/>
              </a:prstGeom>
            </p:spPr>
          </p:pic>
        </mc:Fallback>
      </mc:AlternateContent>
    </p:spTree>
    <p:extLst>
      <p:ext uri="{BB962C8B-B14F-4D97-AF65-F5344CB8AC3E}">
        <p14:creationId xmlns:p14="http://schemas.microsoft.com/office/powerpoint/2010/main" val="3958807237"/>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Mutation-Based </a:t>
            </a:r>
            <a:r>
              <a:rPr lang="en-US" sz="3400" b="1" dirty="0" err="1"/>
              <a:t>Fuzzers</a:t>
            </a:r>
            <a:endParaRPr lang="en-US" sz="3400" b="1" dirty="0"/>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2F77E845-128D-2CE8-48C4-B61C5FC6A585}"/>
              </a:ext>
            </a:extLst>
          </p:cNvPr>
          <p:cNvSpPr txBox="1">
            <a:spLocks/>
          </p:cNvSpPr>
          <p:nvPr/>
        </p:nvSpPr>
        <p:spPr>
          <a:xfrm>
            <a:off x="847894" y="1889053"/>
            <a:ext cx="649419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Explore deviations from known input</a:t>
            </a:r>
          </a:p>
        </p:txBody>
      </p:sp>
      <p:sp>
        <p:nvSpPr>
          <p:cNvPr id="9" name="TextBox 8">
            <a:extLst>
              <a:ext uri="{FF2B5EF4-FFF2-40B4-BE49-F238E27FC236}">
                <a16:creationId xmlns:a16="http://schemas.microsoft.com/office/drawing/2014/main" id="{750DFCE9-DB6A-E26E-B458-99654BF5792C}"/>
              </a:ext>
            </a:extLst>
          </p:cNvPr>
          <p:cNvSpPr txBox="1"/>
          <p:nvPr/>
        </p:nvSpPr>
        <p:spPr>
          <a:xfrm>
            <a:off x="847893" y="2385619"/>
            <a:ext cx="5620141" cy="3139321"/>
          </a:xfrm>
          <a:prstGeom prst="rect">
            <a:avLst/>
          </a:prstGeom>
          <a:noFill/>
        </p:spPr>
        <p:txBody>
          <a:bodyPr wrap="square">
            <a:spAutoFit/>
          </a:bodyPr>
          <a:lstStyle/>
          <a:p>
            <a:r>
              <a:rPr lang="en-US" b="1" dirty="0"/>
              <a:t>Example mutations: </a:t>
            </a:r>
          </a:p>
          <a:p>
            <a:r>
              <a:rPr lang="en-US" i="1" dirty="0"/>
              <a:t>Binary input</a:t>
            </a:r>
            <a:r>
              <a:rPr lang="en-US" dirty="0"/>
              <a:t> </a:t>
            </a:r>
          </a:p>
          <a:p>
            <a:r>
              <a:rPr lang="en-US" dirty="0"/>
              <a:t>– Bit flips</a:t>
            </a:r>
          </a:p>
          <a:p>
            <a:r>
              <a:rPr lang="en-US" dirty="0"/>
              <a:t>- Byte flips </a:t>
            </a:r>
          </a:p>
          <a:p>
            <a:r>
              <a:rPr lang="en-US" dirty="0"/>
              <a:t>- Change random bytes </a:t>
            </a:r>
          </a:p>
          <a:p>
            <a:r>
              <a:rPr lang="en-US" dirty="0"/>
              <a:t>- Insert random byte chunks </a:t>
            </a:r>
          </a:p>
          <a:p>
            <a:r>
              <a:rPr lang="en-US" dirty="0"/>
              <a:t>- Delete random byte chunks </a:t>
            </a:r>
          </a:p>
          <a:p>
            <a:r>
              <a:rPr lang="en-US" dirty="0"/>
              <a:t>- Set randomly chosen byte chunks to interesting values e.g. INT_MAX, INT_MIN, 0, 1, -1, … § </a:t>
            </a:r>
          </a:p>
          <a:p>
            <a:r>
              <a:rPr lang="en-US" i="1" dirty="0"/>
              <a:t>Text input</a:t>
            </a:r>
            <a:r>
              <a:rPr lang="en-US" dirty="0"/>
              <a:t> </a:t>
            </a:r>
          </a:p>
          <a:p>
            <a:r>
              <a:rPr lang="en-US" dirty="0"/>
              <a:t>- Insert random symbols or keywords from a dictionary</a:t>
            </a:r>
          </a:p>
        </p:txBody>
      </p:sp>
    </p:spTree>
    <p:extLst>
      <p:ext uri="{BB962C8B-B14F-4D97-AF65-F5344CB8AC3E}">
        <p14:creationId xmlns:p14="http://schemas.microsoft.com/office/powerpoint/2010/main" val="3071589303"/>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CB104-DC3A-0B6F-7E80-80581E735CD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D31552-5072-6C46-0BCE-2B2695FD9337}"/>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29</a:t>
            </a:fld>
            <a:endParaRPr lang="en-US" dirty="0"/>
          </a:p>
        </p:txBody>
      </p:sp>
      <p:sp>
        <p:nvSpPr>
          <p:cNvPr id="7" name="Title 1">
            <a:extLst>
              <a:ext uri="{FF2B5EF4-FFF2-40B4-BE49-F238E27FC236}">
                <a16:creationId xmlns:a16="http://schemas.microsoft.com/office/drawing/2014/main" id="{92C6F77B-C1B0-DFAF-CE6A-48CE4E44C24C}"/>
              </a:ext>
            </a:extLst>
          </p:cNvPr>
          <p:cNvSpPr>
            <a:spLocks noGrp="1"/>
          </p:cNvSpPr>
          <p:nvPr>
            <p:ph type="title"/>
          </p:nvPr>
        </p:nvSpPr>
        <p:spPr>
          <a:xfrm>
            <a:off x="11071" y="-95375"/>
            <a:ext cx="12172220" cy="1325563"/>
          </a:xfrm>
        </p:spPr>
        <p:txBody>
          <a:bodyPr>
            <a:normAutofit/>
          </a:bodyPr>
          <a:lstStyle/>
          <a:p>
            <a:r>
              <a:rPr lang="en-US" sz="3400" b="1" dirty="0"/>
              <a:t>Black-Box Fuzzing</a:t>
            </a:r>
          </a:p>
        </p:txBody>
      </p:sp>
      <p:sp>
        <p:nvSpPr>
          <p:cNvPr id="8" name="Title 1">
            <a:extLst>
              <a:ext uri="{FF2B5EF4-FFF2-40B4-BE49-F238E27FC236}">
                <a16:creationId xmlns:a16="http://schemas.microsoft.com/office/drawing/2014/main" id="{031B6E7E-5AC9-EC43-7994-3C54E369D75F}"/>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544FCA5B-EB58-C58E-07F7-B2A1C56FF011}"/>
              </a:ext>
            </a:extLst>
          </p:cNvPr>
          <p:cNvSpPr txBox="1">
            <a:spLocks/>
          </p:cNvSpPr>
          <p:nvPr/>
        </p:nvSpPr>
        <p:spPr>
          <a:xfrm>
            <a:off x="847894" y="1889053"/>
            <a:ext cx="885460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Throw random input at the application interface</a:t>
            </a:r>
          </a:p>
        </p:txBody>
      </p:sp>
      <p:pic>
        <p:nvPicPr>
          <p:cNvPr id="3074" name="Picture 2" descr="Celebrate It 6&quot; Black Box - Each">
            <a:extLst>
              <a:ext uri="{FF2B5EF4-FFF2-40B4-BE49-F238E27FC236}">
                <a16:creationId xmlns:a16="http://schemas.microsoft.com/office/drawing/2014/main" id="{17AE37E3-F031-C778-6AEE-425DC20DB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227" y="2491308"/>
            <a:ext cx="3583681" cy="358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408329"/>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11" name="Text Placeholder 10">
            <a:extLst>
              <a:ext uri="{FF2B5EF4-FFF2-40B4-BE49-F238E27FC236}">
                <a16:creationId xmlns:a16="http://schemas.microsoft.com/office/drawing/2014/main" id="{252EF131-FBC5-A843-7126-2ADF49A7477B}"/>
              </a:ext>
            </a:extLst>
          </p:cNvPr>
          <p:cNvSpPr>
            <a:spLocks noGrp="1"/>
          </p:cNvSpPr>
          <p:nvPr>
            <p:ph type="body" sz="quarter" idx="24"/>
          </p:nvPr>
        </p:nvSpPr>
        <p:spPr/>
        <p:txBody>
          <a:bodyPr/>
          <a:lstStyle/>
          <a:p>
            <a:r>
              <a:rPr lang="en-US" dirty="0"/>
              <a:t>Midpoint Survey Live: </a:t>
            </a:r>
            <a:r>
              <a:rPr lang="en-US" dirty="0">
                <a:hlinkClick r:id="rId2"/>
              </a:rPr>
              <a:t>https://analysis.cool/midpoint</a:t>
            </a:r>
            <a:r>
              <a:rPr lang="en-US" dirty="0"/>
              <a:t> </a:t>
            </a:r>
          </a:p>
        </p:txBody>
      </p:sp>
    </p:spTree>
    <p:extLst>
      <p:ext uri="{BB962C8B-B14F-4D97-AF65-F5344CB8AC3E}">
        <p14:creationId xmlns:p14="http://schemas.microsoft.com/office/powerpoint/2010/main" val="922657321"/>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AF36E-A991-8011-A118-45D8359FCF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F5566D-DDC5-A3D0-73CA-3249C38CEFA1}"/>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30</a:t>
            </a:fld>
            <a:endParaRPr lang="en-US" dirty="0"/>
          </a:p>
        </p:txBody>
      </p:sp>
      <p:sp>
        <p:nvSpPr>
          <p:cNvPr id="7" name="Title 1">
            <a:extLst>
              <a:ext uri="{FF2B5EF4-FFF2-40B4-BE49-F238E27FC236}">
                <a16:creationId xmlns:a16="http://schemas.microsoft.com/office/drawing/2014/main" id="{1CE727D3-C3B4-89E9-212A-8A32BAD16C89}"/>
              </a:ext>
            </a:extLst>
          </p:cNvPr>
          <p:cNvSpPr>
            <a:spLocks noGrp="1"/>
          </p:cNvSpPr>
          <p:nvPr>
            <p:ph type="title"/>
          </p:nvPr>
        </p:nvSpPr>
        <p:spPr>
          <a:xfrm>
            <a:off x="11071" y="-95375"/>
            <a:ext cx="12172220" cy="1325563"/>
          </a:xfrm>
        </p:spPr>
        <p:txBody>
          <a:bodyPr>
            <a:normAutofit/>
          </a:bodyPr>
          <a:lstStyle/>
          <a:p>
            <a:r>
              <a:rPr lang="en-US" sz="3400" b="1" dirty="0"/>
              <a:t>Representative Tool: </a:t>
            </a:r>
            <a:r>
              <a:rPr lang="en-US" sz="3400" b="1" dirty="0" err="1"/>
              <a:t>zzuf</a:t>
            </a:r>
            <a:endParaRPr lang="en-US" sz="3400" b="1" dirty="0"/>
          </a:p>
        </p:txBody>
      </p:sp>
      <p:sp>
        <p:nvSpPr>
          <p:cNvPr id="8" name="Title 1">
            <a:extLst>
              <a:ext uri="{FF2B5EF4-FFF2-40B4-BE49-F238E27FC236}">
                <a16:creationId xmlns:a16="http://schemas.microsoft.com/office/drawing/2014/main" id="{77C03F1D-D3F7-A6BB-06E9-C7C1231D2372}"/>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Black-box Fuzzing</a:t>
            </a:r>
          </a:p>
        </p:txBody>
      </p:sp>
      <p:sp>
        <p:nvSpPr>
          <p:cNvPr id="2" name="Content Placeholder 2">
            <a:extLst>
              <a:ext uri="{FF2B5EF4-FFF2-40B4-BE49-F238E27FC236}">
                <a16:creationId xmlns:a16="http://schemas.microsoft.com/office/drawing/2014/main" id="{4DDE578E-CE1C-5227-A901-5476830F0DA5}"/>
              </a:ext>
            </a:extLst>
          </p:cNvPr>
          <p:cNvSpPr txBox="1">
            <a:spLocks/>
          </p:cNvSpPr>
          <p:nvPr/>
        </p:nvSpPr>
        <p:spPr>
          <a:xfrm>
            <a:off x="847893" y="1889053"/>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The “Multipurpose </a:t>
            </a:r>
            <a:r>
              <a:rPr lang="en-US" sz="2400" cap="small" dirty="0" err="1"/>
              <a:t>fuzzer</a:t>
            </a:r>
            <a:r>
              <a:rPr lang="en-US" sz="2400" cap="small" dirty="0"/>
              <a:t>”</a:t>
            </a:r>
          </a:p>
        </p:txBody>
      </p:sp>
      <p:sp>
        <p:nvSpPr>
          <p:cNvPr id="4" name="TextBox 3">
            <a:extLst>
              <a:ext uri="{FF2B5EF4-FFF2-40B4-BE49-F238E27FC236}">
                <a16:creationId xmlns:a16="http://schemas.microsoft.com/office/drawing/2014/main" id="{2D9A747E-600B-62EA-29FE-503D6E0F4F15}"/>
              </a:ext>
            </a:extLst>
          </p:cNvPr>
          <p:cNvSpPr txBox="1"/>
          <p:nvPr/>
        </p:nvSpPr>
        <p:spPr>
          <a:xfrm>
            <a:off x="847893" y="2385619"/>
            <a:ext cx="5620141" cy="369332"/>
          </a:xfrm>
          <a:prstGeom prst="rect">
            <a:avLst/>
          </a:prstGeom>
          <a:noFill/>
        </p:spPr>
        <p:txBody>
          <a:bodyPr wrap="square">
            <a:spAutoFit/>
          </a:bodyPr>
          <a:lstStyle/>
          <a:p>
            <a:r>
              <a:rPr lang="en-US" i="0" dirty="0" err="1">
                <a:solidFill>
                  <a:srgbClr val="666666"/>
                </a:solidFill>
                <a:effectLst/>
              </a:rPr>
              <a:t>zzuf</a:t>
            </a:r>
            <a:r>
              <a:rPr lang="en-US" i="0" dirty="0">
                <a:solidFill>
                  <a:srgbClr val="666666"/>
                </a:solidFill>
                <a:effectLst/>
              </a:rPr>
              <a:t> cat /dev/zero | </a:t>
            </a:r>
            <a:r>
              <a:rPr lang="en-US" i="0" dirty="0" err="1">
                <a:solidFill>
                  <a:srgbClr val="666666"/>
                </a:solidFill>
                <a:effectLst/>
              </a:rPr>
              <a:t>hd</a:t>
            </a:r>
            <a:r>
              <a:rPr lang="en-US" i="0" dirty="0">
                <a:solidFill>
                  <a:srgbClr val="666666"/>
                </a:solidFill>
                <a:effectLst/>
              </a:rPr>
              <a:t> -</a:t>
            </a:r>
            <a:r>
              <a:rPr lang="en-US" i="0" dirty="0" err="1">
                <a:solidFill>
                  <a:srgbClr val="666666"/>
                </a:solidFill>
                <a:effectLst/>
              </a:rPr>
              <a:t>vn</a:t>
            </a:r>
            <a:r>
              <a:rPr lang="en-US" i="0" dirty="0">
                <a:solidFill>
                  <a:srgbClr val="666666"/>
                </a:solidFill>
                <a:effectLst/>
              </a:rPr>
              <a:t> 32</a:t>
            </a:r>
            <a:endParaRPr lang="en-US" dirty="0"/>
          </a:p>
        </p:txBody>
      </p:sp>
      <p:sp>
        <p:nvSpPr>
          <p:cNvPr id="10" name="TextBox 9">
            <a:extLst>
              <a:ext uri="{FF2B5EF4-FFF2-40B4-BE49-F238E27FC236}">
                <a16:creationId xmlns:a16="http://schemas.microsoft.com/office/drawing/2014/main" id="{F5823FE2-1489-0E50-F65D-4FDD24B93525}"/>
              </a:ext>
            </a:extLst>
          </p:cNvPr>
          <p:cNvSpPr txBox="1"/>
          <p:nvPr/>
        </p:nvSpPr>
        <p:spPr>
          <a:xfrm>
            <a:off x="847893" y="2925869"/>
            <a:ext cx="5620141" cy="369332"/>
          </a:xfrm>
          <a:prstGeom prst="rect">
            <a:avLst/>
          </a:prstGeom>
          <a:noFill/>
        </p:spPr>
        <p:txBody>
          <a:bodyPr wrap="square">
            <a:spAutoFit/>
          </a:bodyPr>
          <a:lstStyle/>
          <a:p>
            <a:r>
              <a:rPr lang="pt-BR" i="0" dirty="0">
                <a:solidFill>
                  <a:srgbClr val="666666"/>
                </a:solidFill>
                <a:effectLst/>
              </a:rPr>
              <a:t>zzuf -r 0.05 hd -vn 32 /dev/zero</a:t>
            </a:r>
            <a:endParaRPr lang="en-US" dirty="0"/>
          </a:p>
        </p:txBody>
      </p:sp>
    </p:spTree>
    <p:extLst>
      <p:ext uri="{BB962C8B-B14F-4D97-AF65-F5344CB8AC3E}">
        <p14:creationId xmlns:p14="http://schemas.microsoft.com/office/powerpoint/2010/main" val="1809704580"/>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A5A88-94B3-B529-CA09-95339F03A10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E4463A-39A2-4092-4615-441602C41DAD}"/>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31</a:t>
            </a:fld>
            <a:endParaRPr lang="en-US" dirty="0"/>
          </a:p>
        </p:txBody>
      </p:sp>
      <p:sp>
        <p:nvSpPr>
          <p:cNvPr id="7" name="Title 1">
            <a:extLst>
              <a:ext uri="{FF2B5EF4-FFF2-40B4-BE49-F238E27FC236}">
                <a16:creationId xmlns:a16="http://schemas.microsoft.com/office/drawing/2014/main" id="{D05655AF-7CA4-60B9-89E0-BBCF7980C7E8}"/>
              </a:ext>
            </a:extLst>
          </p:cNvPr>
          <p:cNvSpPr>
            <a:spLocks noGrp="1"/>
          </p:cNvSpPr>
          <p:nvPr>
            <p:ph type="title"/>
          </p:nvPr>
        </p:nvSpPr>
        <p:spPr>
          <a:xfrm>
            <a:off x="11071" y="-95375"/>
            <a:ext cx="12172220" cy="1325563"/>
          </a:xfrm>
        </p:spPr>
        <p:txBody>
          <a:bodyPr>
            <a:normAutofit/>
          </a:bodyPr>
          <a:lstStyle/>
          <a:p>
            <a:r>
              <a:rPr lang="en-US" sz="3400" b="1" dirty="0"/>
              <a:t>White-Box Fuzzing</a:t>
            </a:r>
          </a:p>
        </p:txBody>
      </p:sp>
      <p:sp>
        <p:nvSpPr>
          <p:cNvPr id="8" name="Title 1">
            <a:extLst>
              <a:ext uri="{FF2B5EF4-FFF2-40B4-BE49-F238E27FC236}">
                <a16:creationId xmlns:a16="http://schemas.microsoft.com/office/drawing/2014/main" id="{B4967BE2-6981-ACD0-11CB-E23E9C1701F5}"/>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74BD0993-1FD2-C2AC-FD37-ED1E008D3A14}"/>
              </a:ext>
            </a:extLst>
          </p:cNvPr>
          <p:cNvSpPr txBox="1">
            <a:spLocks/>
          </p:cNvSpPr>
          <p:nvPr/>
        </p:nvSpPr>
        <p:spPr>
          <a:xfrm>
            <a:off x="847894" y="1889053"/>
            <a:ext cx="8854602"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Throw random input at the unit interface</a:t>
            </a:r>
          </a:p>
        </p:txBody>
      </p:sp>
      <p:pic>
        <p:nvPicPr>
          <p:cNvPr id="4098" name="Picture 2" descr="White-Box Testing: Pros and Cons | Segue Technologies">
            <a:extLst>
              <a:ext uri="{FF2B5EF4-FFF2-40B4-BE49-F238E27FC236}">
                <a16:creationId xmlns:a16="http://schemas.microsoft.com/office/drawing/2014/main" id="{E056E471-981F-4D0D-4C22-B51545C55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624" y="2574852"/>
            <a:ext cx="4153043" cy="326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896371"/>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Representative Tool: AFL</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5D1830FF-4851-BC8B-BEE6-617A26A64BAC}"/>
              </a:ext>
            </a:extLst>
          </p:cNvPr>
          <p:cNvSpPr txBox="1">
            <a:spLocks/>
          </p:cNvSpPr>
          <p:nvPr/>
        </p:nvSpPr>
        <p:spPr>
          <a:xfrm>
            <a:off x="847893" y="1889053"/>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AFL (American Fuzzy Lop)</a:t>
            </a:r>
          </a:p>
        </p:txBody>
      </p:sp>
      <p:pic>
        <p:nvPicPr>
          <p:cNvPr id="2050" name="Picture 2">
            <a:extLst>
              <a:ext uri="{FF2B5EF4-FFF2-40B4-BE49-F238E27FC236}">
                <a16:creationId xmlns:a16="http://schemas.microsoft.com/office/drawing/2014/main" id="{339AF825-4A41-E33C-3144-4A997ECB5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975" y="3154436"/>
            <a:ext cx="2381250" cy="2257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58A037-8068-A062-C556-C53C34C7F953}"/>
              </a:ext>
            </a:extLst>
          </p:cNvPr>
          <p:cNvSpPr txBox="1"/>
          <p:nvPr/>
        </p:nvSpPr>
        <p:spPr>
          <a:xfrm>
            <a:off x="847893" y="2385619"/>
            <a:ext cx="5620141" cy="369332"/>
          </a:xfrm>
          <a:prstGeom prst="rect">
            <a:avLst/>
          </a:prstGeom>
          <a:noFill/>
        </p:spPr>
        <p:txBody>
          <a:bodyPr wrap="square">
            <a:spAutoFit/>
          </a:bodyPr>
          <a:lstStyle/>
          <a:p>
            <a:r>
              <a:rPr lang="en-US" i="0" dirty="0">
                <a:solidFill>
                  <a:srgbClr val="666666"/>
                </a:solidFill>
                <a:effectLst/>
              </a:rPr>
              <a:t>Maintained by Google</a:t>
            </a:r>
            <a:endParaRPr lang="en-US" dirty="0"/>
          </a:p>
        </p:txBody>
      </p:sp>
      <p:sp>
        <p:nvSpPr>
          <p:cNvPr id="6" name="Content Placeholder 2">
            <a:extLst>
              <a:ext uri="{FF2B5EF4-FFF2-40B4-BE49-F238E27FC236}">
                <a16:creationId xmlns:a16="http://schemas.microsoft.com/office/drawing/2014/main" id="{0CF364F8-8DBA-1AF3-7930-F3BACAEBD85C}"/>
              </a:ext>
            </a:extLst>
          </p:cNvPr>
          <p:cNvSpPr txBox="1">
            <a:spLocks/>
          </p:cNvSpPr>
          <p:nvPr/>
        </p:nvSpPr>
        <p:spPr>
          <a:xfrm>
            <a:off x="847893" y="3071418"/>
            <a:ext cx="4383013"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State of the art</a:t>
            </a:r>
          </a:p>
        </p:txBody>
      </p:sp>
      <p:sp>
        <p:nvSpPr>
          <p:cNvPr id="9" name="TextBox 8">
            <a:extLst>
              <a:ext uri="{FF2B5EF4-FFF2-40B4-BE49-F238E27FC236}">
                <a16:creationId xmlns:a16="http://schemas.microsoft.com/office/drawing/2014/main" id="{66C9D5A6-7500-14AD-E352-15FC44369BA4}"/>
              </a:ext>
            </a:extLst>
          </p:cNvPr>
          <p:cNvSpPr txBox="1"/>
          <p:nvPr/>
        </p:nvSpPr>
        <p:spPr>
          <a:xfrm>
            <a:off x="847893" y="3567984"/>
            <a:ext cx="5620141" cy="369332"/>
          </a:xfrm>
          <a:prstGeom prst="rect">
            <a:avLst/>
          </a:prstGeom>
          <a:noFill/>
        </p:spPr>
        <p:txBody>
          <a:bodyPr wrap="square">
            <a:spAutoFit/>
          </a:bodyPr>
          <a:lstStyle/>
          <a:p>
            <a:r>
              <a:rPr lang="en-US" i="0" dirty="0">
                <a:solidFill>
                  <a:srgbClr val="666666"/>
                </a:solidFill>
                <a:effectLst/>
              </a:rPr>
              <a:t>Generally considered the best, state-of-the-art </a:t>
            </a:r>
            <a:r>
              <a:rPr lang="en-US" i="0" dirty="0" err="1">
                <a:solidFill>
                  <a:srgbClr val="666666"/>
                </a:solidFill>
                <a:effectLst/>
              </a:rPr>
              <a:t>fuzzer</a:t>
            </a:r>
            <a:endParaRPr lang="en-US" dirty="0"/>
          </a:p>
        </p:txBody>
      </p:sp>
    </p:spTree>
    <p:extLst>
      <p:ext uri="{BB962C8B-B14F-4D97-AF65-F5344CB8AC3E}">
        <p14:creationId xmlns:p14="http://schemas.microsoft.com/office/powerpoint/2010/main" val="647258675"/>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Representative Tool: AFL</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5D1830FF-4851-BC8B-BEE6-617A26A64BAC}"/>
              </a:ext>
            </a:extLst>
          </p:cNvPr>
          <p:cNvSpPr txBox="1">
            <a:spLocks/>
          </p:cNvSpPr>
          <p:nvPr/>
        </p:nvSpPr>
        <p:spPr>
          <a:xfrm>
            <a:off x="847893" y="1889053"/>
            <a:ext cx="10546247" cy="685799"/>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Example command </a:t>
            </a:r>
          </a:p>
          <a:p>
            <a:r>
              <a:rPr lang="en-US" sz="2400" cap="small" dirty="0"/>
              <a:t>“traditional Fuzzing”</a:t>
            </a:r>
          </a:p>
        </p:txBody>
      </p:sp>
      <p:sp>
        <p:nvSpPr>
          <p:cNvPr id="3" name="TextBox 2">
            <a:extLst>
              <a:ext uri="{FF2B5EF4-FFF2-40B4-BE49-F238E27FC236}">
                <a16:creationId xmlns:a16="http://schemas.microsoft.com/office/drawing/2014/main" id="{9AABACD8-9928-023A-0C93-C5AE528DBD54}"/>
              </a:ext>
            </a:extLst>
          </p:cNvPr>
          <p:cNvSpPr txBox="1"/>
          <p:nvPr/>
        </p:nvSpPr>
        <p:spPr>
          <a:xfrm>
            <a:off x="1305620" y="3203992"/>
            <a:ext cx="3584628" cy="923330"/>
          </a:xfrm>
          <a:prstGeom prst="rect">
            <a:avLst/>
          </a:prstGeom>
          <a:noFill/>
        </p:spPr>
        <p:txBody>
          <a:bodyPr wrap="square">
            <a:spAutoFit/>
          </a:bodyPr>
          <a:lstStyle/>
          <a:p>
            <a:r>
              <a:rPr lang="en-US" dirty="0" err="1"/>
              <a:t>mkdir</a:t>
            </a:r>
            <a:r>
              <a:rPr lang="en-US" dirty="0"/>
              <a:t> </a:t>
            </a:r>
            <a:r>
              <a:rPr lang="en-US" dirty="0" err="1"/>
              <a:t>in_dir</a:t>
            </a:r>
            <a:endParaRPr lang="en-US" dirty="0"/>
          </a:p>
          <a:p>
            <a:r>
              <a:rPr lang="en-US" dirty="0"/>
              <a:t>echo “hello” &gt; </a:t>
            </a:r>
            <a:r>
              <a:rPr lang="en-US" dirty="0" err="1"/>
              <a:t>in_dir</a:t>
            </a:r>
            <a:r>
              <a:rPr lang="en-US" dirty="0"/>
              <a:t>/hello</a:t>
            </a:r>
          </a:p>
          <a:p>
            <a:r>
              <a:rPr lang="en-US" dirty="0" err="1"/>
              <a:t>afl</a:t>
            </a:r>
            <a:r>
              <a:rPr lang="en-US" dirty="0"/>
              <a:t>-fuzz -n -</a:t>
            </a:r>
            <a:r>
              <a:rPr lang="en-US" dirty="0" err="1"/>
              <a:t>i</a:t>
            </a:r>
            <a:r>
              <a:rPr lang="en-US" dirty="0"/>
              <a:t> </a:t>
            </a:r>
            <a:r>
              <a:rPr lang="en-US" dirty="0" err="1"/>
              <a:t>in_dir</a:t>
            </a:r>
            <a:r>
              <a:rPr lang="en-US" dirty="0"/>
              <a:t> -o </a:t>
            </a:r>
            <a:r>
              <a:rPr lang="en-US" dirty="0" err="1"/>
              <a:t>out_dir</a:t>
            </a:r>
            <a:r>
              <a:rPr lang="en-US" dirty="0"/>
              <a:t> cat</a:t>
            </a:r>
          </a:p>
        </p:txBody>
      </p:sp>
      <p:pic>
        <p:nvPicPr>
          <p:cNvPr id="6" name="Picture 5">
            <a:extLst>
              <a:ext uri="{FF2B5EF4-FFF2-40B4-BE49-F238E27FC236}">
                <a16:creationId xmlns:a16="http://schemas.microsoft.com/office/drawing/2014/main" id="{6127D08E-A22C-2197-7A2F-CA92B19B624B}"/>
              </a:ext>
            </a:extLst>
          </p:cNvPr>
          <p:cNvPicPr>
            <a:picLocks noChangeAspect="1"/>
          </p:cNvPicPr>
          <p:nvPr/>
        </p:nvPicPr>
        <p:blipFill>
          <a:blip r:embed="rId2"/>
          <a:stretch>
            <a:fillRect/>
          </a:stretch>
        </p:blipFill>
        <p:spPr>
          <a:xfrm>
            <a:off x="5392270" y="1841402"/>
            <a:ext cx="6328624" cy="4163219"/>
          </a:xfrm>
          <a:prstGeom prst="rect">
            <a:avLst/>
          </a:prstGeom>
        </p:spPr>
      </p:pic>
    </p:spTree>
    <p:extLst>
      <p:ext uri="{BB962C8B-B14F-4D97-AF65-F5344CB8AC3E}">
        <p14:creationId xmlns:p14="http://schemas.microsoft.com/office/powerpoint/2010/main" val="1477270399"/>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Representative Tool: AFL</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5D1830FF-4851-BC8B-BEE6-617A26A64BAC}"/>
              </a:ext>
            </a:extLst>
          </p:cNvPr>
          <p:cNvSpPr txBox="1">
            <a:spLocks/>
          </p:cNvSpPr>
          <p:nvPr/>
        </p:nvSpPr>
        <p:spPr>
          <a:xfrm>
            <a:off x="847893" y="1889053"/>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Instrumentation mode</a:t>
            </a:r>
          </a:p>
        </p:txBody>
      </p:sp>
      <p:sp>
        <p:nvSpPr>
          <p:cNvPr id="3" name="TextBox 2">
            <a:extLst>
              <a:ext uri="{FF2B5EF4-FFF2-40B4-BE49-F238E27FC236}">
                <a16:creationId xmlns:a16="http://schemas.microsoft.com/office/drawing/2014/main" id="{9AABACD8-9928-023A-0C93-C5AE528DBD54}"/>
              </a:ext>
            </a:extLst>
          </p:cNvPr>
          <p:cNvSpPr txBox="1"/>
          <p:nvPr/>
        </p:nvSpPr>
        <p:spPr>
          <a:xfrm>
            <a:off x="797860" y="2428545"/>
            <a:ext cx="3584628" cy="1477328"/>
          </a:xfrm>
          <a:prstGeom prst="rect">
            <a:avLst/>
          </a:prstGeom>
          <a:noFill/>
        </p:spPr>
        <p:txBody>
          <a:bodyPr wrap="square">
            <a:spAutoFit/>
          </a:bodyPr>
          <a:lstStyle/>
          <a:p>
            <a:pPr marL="342900" indent="-342900">
              <a:buAutoNum type="arabicParenR"/>
            </a:pPr>
            <a:r>
              <a:rPr lang="en-US" dirty="0"/>
              <a:t>Compile the program with coverage probes</a:t>
            </a:r>
          </a:p>
          <a:p>
            <a:pPr marL="342900" indent="-342900">
              <a:buAutoNum type="arabicParenR"/>
            </a:pPr>
            <a:r>
              <a:rPr lang="en-US" dirty="0"/>
              <a:t>Attempt to prioritize / mutate test cases that extend coverage</a:t>
            </a:r>
          </a:p>
        </p:txBody>
      </p:sp>
      <p:sp>
        <p:nvSpPr>
          <p:cNvPr id="4" name="TextBox 3">
            <a:extLst>
              <a:ext uri="{FF2B5EF4-FFF2-40B4-BE49-F238E27FC236}">
                <a16:creationId xmlns:a16="http://schemas.microsoft.com/office/drawing/2014/main" id="{1778360A-6543-BC0C-FD9D-8F7F7D6F0C84}"/>
              </a:ext>
            </a:extLst>
          </p:cNvPr>
          <p:cNvSpPr txBox="1"/>
          <p:nvPr/>
        </p:nvSpPr>
        <p:spPr>
          <a:xfrm>
            <a:off x="5831541" y="2871030"/>
            <a:ext cx="5051611" cy="369332"/>
          </a:xfrm>
          <a:prstGeom prst="rect">
            <a:avLst/>
          </a:prstGeom>
          <a:noFill/>
        </p:spPr>
        <p:txBody>
          <a:bodyPr wrap="square">
            <a:spAutoFit/>
          </a:bodyPr>
          <a:lstStyle/>
          <a:p>
            <a:r>
              <a:rPr lang="en-US" dirty="0" err="1">
                <a:latin typeface="Courier New" panose="02070309020205020404" pitchFamily="49" charset="0"/>
                <a:cs typeface="Courier New" panose="02070309020205020404" pitchFamily="49" charset="0"/>
              </a:rPr>
              <a:t>afl</a:t>
            </a:r>
            <a:r>
              <a:rPr lang="en-US" dirty="0">
                <a:latin typeface="Courier New" panose="02070309020205020404" pitchFamily="49" charset="0"/>
                <a:cs typeface="Courier New" panose="02070309020205020404" pitchFamily="49" charset="0"/>
              </a:rPr>
              <a:t>-clang++ &lt;build command&gt;</a:t>
            </a:r>
          </a:p>
        </p:txBody>
      </p:sp>
    </p:spTree>
    <p:extLst>
      <p:ext uri="{BB962C8B-B14F-4D97-AF65-F5344CB8AC3E}">
        <p14:creationId xmlns:p14="http://schemas.microsoft.com/office/powerpoint/2010/main" val="3676080472"/>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BC76-3A1C-1D8F-E41A-65CF91AE399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5F54EC-F7FF-4D30-F881-BA14D6399945}"/>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35</a:t>
            </a:fld>
            <a:endParaRPr lang="en-US" dirty="0"/>
          </a:p>
        </p:txBody>
      </p:sp>
      <p:sp>
        <p:nvSpPr>
          <p:cNvPr id="7" name="Title 1">
            <a:extLst>
              <a:ext uri="{FF2B5EF4-FFF2-40B4-BE49-F238E27FC236}">
                <a16:creationId xmlns:a16="http://schemas.microsoft.com/office/drawing/2014/main" id="{AC423593-B327-19F3-D7B9-D21838E5B00A}"/>
              </a:ext>
            </a:extLst>
          </p:cNvPr>
          <p:cNvSpPr>
            <a:spLocks noGrp="1"/>
          </p:cNvSpPr>
          <p:nvPr>
            <p:ph type="title"/>
          </p:nvPr>
        </p:nvSpPr>
        <p:spPr>
          <a:xfrm>
            <a:off x="11071" y="-95375"/>
            <a:ext cx="12172220" cy="1325563"/>
          </a:xfrm>
        </p:spPr>
        <p:txBody>
          <a:bodyPr>
            <a:normAutofit/>
          </a:bodyPr>
          <a:lstStyle/>
          <a:p>
            <a:r>
              <a:rPr lang="en-US" sz="3400" b="1" dirty="0"/>
              <a:t>Generation-Based Fuzzing </a:t>
            </a:r>
          </a:p>
        </p:txBody>
      </p:sp>
      <p:sp>
        <p:nvSpPr>
          <p:cNvPr id="8" name="Title 1">
            <a:extLst>
              <a:ext uri="{FF2B5EF4-FFF2-40B4-BE49-F238E27FC236}">
                <a16:creationId xmlns:a16="http://schemas.microsoft.com/office/drawing/2014/main" id="{1F0E11AD-4A05-800D-A752-7ED1246ADC26}"/>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17AFC51A-D668-4EE6-1DF1-84D68845F54B}"/>
              </a:ext>
            </a:extLst>
          </p:cNvPr>
          <p:cNvSpPr txBox="1">
            <a:spLocks/>
          </p:cNvSpPr>
          <p:nvPr/>
        </p:nvSpPr>
        <p:spPr>
          <a:xfrm>
            <a:off x="847893" y="1889053"/>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Attempt to discern patterns / Alternatives in Input</a:t>
            </a:r>
          </a:p>
        </p:txBody>
      </p:sp>
      <p:sp>
        <p:nvSpPr>
          <p:cNvPr id="3" name="TextBox 2">
            <a:extLst>
              <a:ext uri="{FF2B5EF4-FFF2-40B4-BE49-F238E27FC236}">
                <a16:creationId xmlns:a16="http://schemas.microsoft.com/office/drawing/2014/main" id="{F9E0DF77-9F1C-5649-34A4-252100B21165}"/>
              </a:ext>
            </a:extLst>
          </p:cNvPr>
          <p:cNvSpPr txBox="1"/>
          <p:nvPr/>
        </p:nvSpPr>
        <p:spPr>
          <a:xfrm>
            <a:off x="797860" y="2428545"/>
            <a:ext cx="7486494" cy="369332"/>
          </a:xfrm>
          <a:prstGeom prst="rect">
            <a:avLst/>
          </a:prstGeom>
          <a:noFill/>
        </p:spPr>
        <p:txBody>
          <a:bodyPr wrap="square">
            <a:spAutoFit/>
          </a:bodyPr>
          <a:lstStyle/>
          <a:p>
            <a:r>
              <a:rPr lang="en-US" dirty="0"/>
              <a:t>Potentially with the help of some guide of guide / input grammar</a:t>
            </a:r>
          </a:p>
        </p:txBody>
      </p:sp>
    </p:spTree>
    <p:extLst>
      <p:ext uri="{BB962C8B-B14F-4D97-AF65-F5344CB8AC3E}">
        <p14:creationId xmlns:p14="http://schemas.microsoft.com/office/powerpoint/2010/main" val="2177499515"/>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Fuzzing Oracles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C6D1031D-758A-AAC9-E63F-536F41571180}"/>
              </a:ext>
            </a:extLst>
          </p:cNvPr>
          <p:cNvSpPr txBox="1">
            <a:spLocks/>
          </p:cNvSpPr>
          <p:nvPr/>
        </p:nvSpPr>
        <p:spPr>
          <a:xfrm>
            <a:off x="847893" y="1889053"/>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Beyond graceful Failure</a:t>
            </a:r>
          </a:p>
        </p:txBody>
      </p:sp>
      <p:sp>
        <p:nvSpPr>
          <p:cNvPr id="3" name="TextBox 2">
            <a:extLst>
              <a:ext uri="{FF2B5EF4-FFF2-40B4-BE49-F238E27FC236}">
                <a16:creationId xmlns:a16="http://schemas.microsoft.com/office/drawing/2014/main" id="{49B5901D-7E1D-4A94-77CA-CDCC761348EF}"/>
              </a:ext>
            </a:extLst>
          </p:cNvPr>
          <p:cNvSpPr txBox="1"/>
          <p:nvPr/>
        </p:nvSpPr>
        <p:spPr>
          <a:xfrm>
            <a:off x="797860" y="2428545"/>
            <a:ext cx="9229164" cy="369332"/>
          </a:xfrm>
          <a:prstGeom prst="rect">
            <a:avLst/>
          </a:prstGeom>
          <a:noFill/>
        </p:spPr>
        <p:txBody>
          <a:bodyPr wrap="square">
            <a:spAutoFit/>
          </a:bodyPr>
          <a:lstStyle/>
          <a:p>
            <a:r>
              <a:rPr lang="en-US" dirty="0"/>
              <a:t>In C/C++ there are a lot of violations of proper behavior that are invisible  </a:t>
            </a:r>
          </a:p>
        </p:txBody>
      </p:sp>
      <p:sp>
        <p:nvSpPr>
          <p:cNvPr id="4" name="TextBox 3">
            <a:extLst>
              <a:ext uri="{FF2B5EF4-FFF2-40B4-BE49-F238E27FC236}">
                <a16:creationId xmlns:a16="http://schemas.microsoft.com/office/drawing/2014/main" id="{08A1E4EC-7BC8-3BB2-B097-E8088C83C59E}"/>
              </a:ext>
            </a:extLst>
          </p:cNvPr>
          <p:cNvSpPr txBox="1"/>
          <p:nvPr/>
        </p:nvSpPr>
        <p:spPr>
          <a:xfrm>
            <a:off x="811308" y="2737824"/>
            <a:ext cx="9229164" cy="369332"/>
          </a:xfrm>
          <a:prstGeom prst="rect">
            <a:avLst/>
          </a:prstGeom>
          <a:noFill/>
        </p:spPr>
        <p:txBody>
          <a:bodyPr wrap="square">
            <a:spAutoFit/>
          </a:bodyPr>
          <a:lstStyle/>
          <a:p>
            <a:r>
              <a:rPr lang="en-US" dirty="0"/>
              <a:t>“Seems fine until it’s a huge problem”</a:t>
            </a:r>
          </a:p>
        </p:txBody>
      </p:sp>
      <p:sp>
        <p:nvSpPr>
          <p:cNvPr id="6" name="Content Placeholder 2">
            <a:extLst>
              <a:ext uri="{FF2B5EF4-FFF2-40B4-BE49-F238E27FC236}">
                <a16:creationId xmlns:a16="http://schemas.microsoft.com/office/drawing/2014/main" id="{D6D7E733-B61E-AC78-6D89-391C16DBE067}"/>
              </a:ext>
            </a:extLst>
          </p:cNvPr>
          <p:cNvSpPr txBox="1">
            <a:spLocks/>
          </p:cNvSpPr>
          <p:nvPr/>
        </p:nvSpPr>
        <p:spPr>
          <a:xfrm>
            <a:off x="861341" y="3465361"/>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Sanitizers</a:t>
            </a:r>
          </a:p>
        </p:txBody>
      </p:sp>
      <p:sp>
        <p:nvSpPr>
          <p:cNvPr id="9" name="TextBox 8">
            <a:extLst>
              <a:ext uri="{FF2B5EF4-FFF2-40B4-BE49-F238E27FC236}">
                <a16:creationId xmlns:a16="http://schemas.microsoft.com/office/drawing/2014/main" id="{65CA5BC9-D874-8B87-67B9-5D59CF1BB5D9}"/>
              </a:ext>
            </a:extLst>
          </p:cNvPr>
          <p:cNvSpPr txBox="1"/>
          <p:nvPr/>
        </p:nvSpPr>
        <p:spPr>
          <a:xfrm>
            <a:off x="811308" y="4004853"/>
            <a:ext cx="9229164" cy="923330"/>
          </a:xfrm>
          <a:prstGeom prst="rect">
            <a:avLst/>
          </a:prstGeom>
          <a:noFill/>
        </p:spPr>
        <p:txBody>
          <a:bodyPr wrap="square">
            <a:spAutoFit/>
          </a:bodyPr>
          <a:lstStyle/>
          <a:p>
            <a:r>
              <a:rPr lang="en-US" dirty="0" err="1"/>
              <a:t>UBSan</a:t>
            </a:r>
            <a:r>
              <a:rPr lang="en-US" dirty="0"/>
              <a:t> – Undefined behavior sanitizer</a:t>
            </a:r>
          </a:p>
          <a:p>
            <a:r>
              <a:rPr lang="en-US" dirty="0" err="1"/>
              <a:t>ASan</a:t>
            </a:r>
            <a:r>
              <a:rPr lang="en-US" dirty="0"/>
              <a:t> – Address sanitizer</a:t>
            </a:r>
          </a:p>
          <a:p>
            <a:r>
              <a:rPr lang="en-US" dirty="0" err="1"/>
              <a:t>TSan</a:t>
            </a:r>
            <a:r>
              <a:rPr lang="en-US" dirty="0"/>
              <a:t> – Thread sanitizer</a:t>
            </a:r>
          </a:p>
        </p:txBody>
      </p:sp>
    </p:spTree>
    <p:extLst>
      <p:ext uri="{BB962C8B-B14F-4D97-AF65-F5344CB8AC3E}">
        <p14:creationId xmlns:p14="http://schemas.microsoft.com/office/powerpoint/2010/main" val="1450592341"/>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37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Research Direction: “</a:t>
            </a:r>
            <a:r>
              <a:rPr lang="en-US" sz="3400" b="1" dirty="0" err="1"/>
              <a:t>Gunking</a:t>
            </a:r>
            <a:r>
              <a:rPr lang="en-US" sz="3400" b="1" dirty="0"/>
              <a:t>”</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Fuzzing</a:t>
            </a:r>
          </a:p>
        </p:txBody>
      </p:sp>
      <p:sp>
        <p:nvSpPr>
          <p:cNvPr id="2" name="Content Placeholder 2">
            <a:extLst>
              <a:ext uri="{FF2B5EF4-FFF2-40B4-BE49-F238E27FC236}">
                <a16:creationId xmlns:a16="http://schemas.microsoft.com/office/drawing/2014/main" id="{C6D1031D-758A-AAC9-E63F-536F41571180}"/>
              </a:ext>
            </a:extLst>
          </p:cNvPr>
          <p:cNvSpPr txBox="1">
            <a:spLocks/>
          </p:cNvSpPr>
          <p:nvPr/>
        </p:nvSpPr>
        <p:spPr>
          <a:xfrm>
            <a:off x="847893" y="1889053"/>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Fuzzing as adversarial recon</a:t>
            </a:r>
          </a:p>
        </p:txBody>
      </p:sp>
      <p:sp>
        <p:nvSpPr>
          <p:cNvPr id="3" name="TextBox 2">
            <a:extLst>
              <a:ext uri="{FF2B5EF4-FFF2-40B4-BE49-F238E27FC236}">
                <a16:creationId xmlns:a16="http://schemas.microsoft.com/office/drawing/2014/main" id="{49B5901D-7E1D-4A94-77CA-CDCC761348EF}"/>
              </a:ext>
            </a:extLst>
          </p:cNvPr>
          <p:cNvSpPr txBox="1"/>
          <p:nvPr/>
        </p:nvSpPr>
        <p:spPr>
          <a:xfrm>
            <a:off x="797860" y="2428545"/>
            <a:ext cx="9229164" cy="369332"/>
          </a:xfrm>
          <a:prstGeom prst="rect">
            <a:avLst/>
          </a:prstGeom>
          <a:noFill/>
        </p:spPr>
        <p:txBody>
          <a:bodyPr wrap="square">
            <a:spAutoFit/>
          </a:bodyPr>
          <a:lstStyle/>
          <a:p>
            <a:r>
              <a:rPr lang="en-US" dirty="0"/>
              <a:t>Fuzzing is so good at finding bugs that even the bad guys do it</a:t>
            </a:r>
          </a:p>
        </p:txBody>
      </p:sp>
      <p:sp>
        <p:nvSpPr>
          <p:cNvPr id="4" name="Content Placeholder 2">
            <a:extLst>
              <a:ext uri="{FF2B5EF4-FFF2-40B4-BE49-F238E27FC236}">
                <a16:creationId xmlns:a16="http://schemas.microsoft.com/office/drawing/2014/main" id="{F70EEBF9-48C3-DA0B-05E6-BF4D53572738}"/>
              </a:ext>
            </a:extLst>
          </p:cNvPr>
          <p:cNvSpPr txBox="1">
            <a:spLocks/>
          </p:cNvSpPr>
          <p:nvPr/>
        </p:nvSpPr>
        <p:spPr>
          <a:xfrm>
            <a:off x="838929" y="3323410"/>
            <a:ext cx="10546247" cy="685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Perhaps a program should deploy Anti-Fuzzing tech</a:t>
            </a:r>
          </a:p>
        </p:txBody>
      </p:sp>
      <p:sp>
        <p:nvSpPr>
          <p:cNvPr id="6" name="TextBox 5">
            <a:extLst>
              <a:ext uri="{FF2B5EF4-FFF2-40B4-BE49-F238E27FC236}">
                <a16:creationId xmlns:a16="http://schemas.microsoft.com/office/drawing/2014/main" id="{34B4DC7D-5252-5AC1-18C7-E4459F98053B}"/>
              </a:ext>
            </a:extLst>
          </p:cNvPr>
          <p:cNvSpPr txBox="1"/>
          <p:nvPr/>
        </p:nvSpPr>
        <p:spPr>
          <a:xfrm>
            <a:off x="788896" y="3862902"/>
            <a:ext cx="9229164" cy="369332"/>
          </a:xfrm>
          <a:prstGeom prst="rect">
            <a:avLst/>
          </a:prstGeom>
          <a:noFill/>
        </p:spPr>
        <p:txBody>
          <a:bodyPr wrap="square">
            <a:spAutoFit/>
          </a:bodyPr>
          <a:lstStyle/>
          <a:p>
            <a:r>
              <a:rPr lang="en-US" dirty="0"/>
              <a:t>What would that look like?</a:t>
            </a:r>
          </a:p>
        </p:txBody>
      </p:sp>
    </p:spTree>
    <p:extLst>
      <p:ext uri="{BB962C8B-B14F-4D97-AF65-F5344CB8AC3E}">
        <p14:creationId xmlns:p14="http://schemas.microsoft.com/office/powerpoint/2010/main" val="3305845031"/>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47C300-AD52-7A1D-4EE9-F0CA6B76505E}"/>
              </a:ext>
            </a:extLst>
          </p:cNvPr>
          <p:cNvSpPr>
            <a:spLocks noGrp="1"/>
          </p:cNvSpPr>
          <p:nvPr>
            <p:ph type="sldNum" sz="quarter" idx="12"/>
          </p:nvPr>
        </p:nvSpPr>
        <p:spPr/>
        <p:txBody>
          <a:bodyPr/>
          <a:lstStyle/>
          <a:p>
            <a:fld id="{B5CEABB6-07DC-46E8-9B57-56EC44A396E5}" type="slidenum">
              <a:rPr lang="en-US" smtClean="0"/>
              <a:pPr/>
              <a:t>38</a:t>
            </a:fld>
            <a:endParaRPr lang="en-US" dirty="0"/>
          </a:p>
        </p:txBody>
      </p:sp>
      <p:sp>
        <p:nvSpPr>
          <p:cNvPr id="6" name="Rectangle 5">
            <a:extLst>
              <a:ext uri="{FF2B5EF4-FFF2-40B4-BE49-F238E27FC236}">
                <a16:creationId xmlns:a16="http://schemas.microsoft.com/office/drawing/2014/main" id="{1182B5AD-0050-4426-DAF8-3D0D0F01AA3A}"/>
              </a:ext>
            </a:extLst>
          </p:cNvPr>
          <p:cNvSpPr/>
          <p:nvPr/>
        </p:nvSpPr>
        <p:spPr>
          <a:xfrm>
            <a:off x="6540137" y="0"/>
            <a:ext cx="5651863" cy="2516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4402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4B21-296C-EF5B-1D5C-E9B85C56ACF2}"/>
              </a:ext>
            </a:extLst>
          </p:cNvPr>
          <p:cNvSpPr>
            <a:spLocks noGrp="1"/>
          </p:cNvSpPr>
          <p:nvPr>
            <p:ph type="title"/>
          </p:nvPr>
        </p:nvSpPr>
        <p:spPr>
          <a:xfrm>
            <a:off x="19780" y="-95375"/>
            <a:ext cx="12172220" cy="1325563"/>
          </a:xfrm>
        </p:spPr>
        <p:txBody>
          <a:bodyPr>
            <a:normAutofit/>
          </a:bodyPr>
          <a:lstStyle/>
          <a:p>
            <a:r>
              <a:rPr lang="en-US" sz="3400" b="1" dirty="0"/>
              <a:t>Last Time: Control-Flow Integrity</a:t>
            </a:r>
          </a:p>
        </p:txBody>
      </p:sp>
      <p:sp>
        <p:nvSpPr>
          <p:cNvPr id="3" name="Slide Number Placeholder 2">
            <a:extLst>
              <a:ext uri="{FF2B5EF4-FFF2-40B4-BE49-F238E27FC236}">
                <a16:creationId xmlns:a16="http://schemas.microsoft.com/office/drawing/2014/main" id="{F447C300-AD52-7A1D-4EE9-F0CA6B76505E}"/>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
        <p:nvSpPr>
          <p:cNvPr id="17" name="Title 1">
            <a:extLst>
              <a:ext uri="{FF2B5EF4-FFF2-40B4-BE49-F238E27FC236}">
                <a16:creationId xmlns:a16="http://schemas.microsoft.com/office/drawing/2014/main" id="{FD1693C3-03FC-DC5E-FBE5-AEA8B52B830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Computability</a:t>
            </a:r>
          </a:p>
        </p:txBody>
      </p:sp>
      <p:sp>
        <p:nvSpPr>
          <p:cNvPr id="6" name="TextBox 5">
            <a:extLst>
              <a:ext uri="{FF2B5EF4-FFF2-40B4-BE49-F238E27FC236}">
                <a16:creationId xmlns:a16="http://schemas.microsoft.com/office/drawing/2014/main" id="{8CCC56EF-211D-80FD-8EDF-6EB2AB8EE1BE}"/>
              </a:ext>
            </a:extLst>
          </p:cNvPr>
          <p:cNvSpPr txBox="1"/>
          <p:nvPr/>
        </p:nvSpPr>
        <p:spPr>
          <a:xfrm>
            <a:off x="453081" y="1713736"/>
            <a:ext cx="9795819" cy="1415772"/>
          </a:xfrm>
          <a:prstGeom prst="rect">
            <a:avLst/>
          </a:prstGeom>
          <a:noFill/>
        </p:spPr>
        <p:txBody>
          <a:bodyPr wrap="square">
            <a:spAutoFit/>
          </a:bodyPr>
          <a:lstStyle/>
          <a:p>
            <a:pPr algn="l"/>
            <a:r>
              <a:rPr lang="en-US" sz="2600" b="1" i="0" dirty="0">
                <a:solidFill>
                  <a:srgbClr val="333333"/>
                </a:solidFill>
                <a:effectLst/>
                <a:latin typeface="halyard-text"/>
              </a:rPr>
              <a:t>Instrument the program to prevent “illegal” jumps  </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Intel CET</a:t>
            </a:r>
          </a:p>
          <a:p>
            <a:pPr marL="342900" indent="-342900" algn="l">
              <a:buFont typeface="Arial" panose="020B0604020202020204" pitchFamily="34" charset="0"/>
              <a:buChar char="•"/>
            </a:pPr>
            <a:r>
              <a:rPr lang="en-US" sz="2000" dirty="0">
                <a:solidFill>
                  <a:srgbClr val="333333"/>
                </a:solidFill>
                <a:latin typeface="halyard-text"/>
              </a:rPr>
              <a:t>Microsoft control-flow guard</a:t>
            </a:r>
          </a:p>
          <a:p>
            <a:pPr marL="342900" indent="-342900" algn="l">
              <a:buFont typeface="Arial" panose="020B0604020202020204" pitchFamily="34" charset="0"/>
              <a:buChar char="•"/>
            </a:pPr>
            <a:r>
              <a:rPr lang="en-US" sz="2000" dirty="0">
                <a:solidFill>
                  <a:srgbClr val="333333"/>
                </a:solidFill>
                <a:latin typeface="halyard-text"/>
              </a:rPr>
              <a:t>Clang instruction injection</a:t>
            </a:r>
          </a:p>
        </p:txBody>
      </p:sp>
    </p:spTree>
    <p:extLst>
      <p:ext uri="{BB962C8B-B14F-4D97-AF65-F5344CB8AC3E}">
        <p14:creationId xmlns:p14="http://schemas.microsoft.com/office/powerpoint/2010/main" val="2765977812"/>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685B-F7EE-CC21-A9C1-944D91617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9DF39-3E29-0CC4-AA4A-F7F9CC5EBEC5}"/>
              </a:ext>
            </a:extLst>
          </p:cNvPr>
          <p:cNvSpPr>
            <a:spLocks noGrp="1"/>
          </p:cNvSpPr>
          <p:nvPr>
            <p:ph type="title"/>
          </p:nvPr>
        </p:nvSpPr>
        <p:spPr>
          <a:xfrm>
            <a:off x="19780" y="-95375"/>
            <a:ext cx="12172220" cy="1325563"/>
          </a:xfrm>
        </p:spPr>
        <p:txBody>
          <a:bodyPr>
            <a:normAutofit/>
          </a:bodyPr>
          <a:lstStyle/>
          <a:p>
            <a:r>
              <a:rPr lang="en-US" sz="3400" b="1" dirty="0"/>
              <a:t>Turning the page on this class</a:t>
            </a:r>
          </a:p>
        </p:txBody>
      </p:sp>
      <p:sp>
        <p:nvSpPr>
          <p:cNvPr id="3" name="Slide Number Placeholder 2">
            <a:extLst>
              <a:ext uri="{FF2B5EF4-FFF2-40B4-BE49-F238E27FC236}">
                <a16:creationId xmlns:a16="http://schemas.microsoft.com/office/drawing/2014/main" id="{29FD7D06-259C-C74F-0B28-1ED092F339BA}"/>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17" name="Title 1">
            <a:extLst>
              <a:ext uri="{FF2B5EF4-FFF2-40B4-BE49-F238E27FC236}">
                <a16:creationId xmlns:a16="http://schemas.microsoft.com/office/drawing/2014/main" id="{D236365E-5773-58A9-C332-7D7965306C70}"/>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Next topic</a:t>
            </a:r>
          </a:p>
        </p:txBody>
      </p:sp>
      <p:pic>
        <p:nvPicPr>
          <p:cNvPr id="5" name="Picture 4">
            <a:extLst>
              <a:ext uri="{FF2B5EF4-FFF2-40B4-BE49-F238E27FC236}">
                <a16:creationId xmlns:a16="http://schemas.microsoft.com/office/drawing/2014/main" id="{2DED693D-A43D-C68F-A883-76992734CC57}"/>
              </a:ext>
            </a:extLst>
          </p:cNvPr>
          <p:cNvPicPr>
            <a:picLocks noChangeAspect="1"/>
          </p:cNvPicPr>
          <p:nvPr/>
        </p:nvPicPr>
        <p:blipFill>
          <a:blip r:embed="rId2"/>
          <a:stretch>
            <a:fillRect/>
          </a:stretch>
        </p:blipFill>
        <p:spPr>
          <a:xfrm>
            <a:off x="6157549" y="1538036"/>
            <a:ext cx="5576398" cy="4343400"/>
          </a:xfrm>
          <a:prstGeom prst="rect">
            <a:avLst/>
          </a:prstGeom>
        </p:spPr>
      </p:pic>
      <p:sp>
        <p:nvSpPr>
          <p:cNvPr id="6" name="TextBox 5">
            <a:extLst>
              <a:ext uri="{FF2B5EF4-FFF2-40B4-BE49-F238E27FC236}">
                <a16:creationId xmlns:a16="http://schemas.microsoft.com/office/drawing/2014/main" id="{5004E9EF-A9DC-BAF0-D37E-BB3FF6F5E9E6}"/>
              </a:ext>
            </a:extLst>
          </p:cNvPr>
          <p:cNvSpPr txBox="1"/>
          <p:nvPr/>
        </p:nvSpPr>
        <p:spPr>
          <a:xfrm>
            <a:off x="496621" y="1686521"/>
            <a:ext cx="5576399" cy="1908215"/>
          </a:xfrm>
          <a:prstGeom prst="rect">
            <a:avLst/>
          </a:prstGeom>
          <a:noFill/>
        </p:spPr>
        <p:txBody>
          <a:bodyPr wrap="square">
            <a:spAutoFit/>
          </a:bodyPr>
          <a:lstStyle/>
          <a:p>
            <a:pPr algn="l"/>
            <a:r>
              <a:rPr lang="en-US" sz="2600" b="1" i="0" dirty="0">
                <a:solidFill>
                  <a:srgbClr val="333333"/>
                </a:solidFill>
                <a:effectLst/>
                <a:latin typeface="halyard-text"/>
              </a:rPr>
              <a:t>Hopefully, you’ve got a taste of the challenges / benefits of instrumentation and mediation</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Static cost/benefit</a:t>
            </a:r>
          </a:p>
          <a:p>
            <a:pPr marL="342900" indent="-342900" algn="l">
              <a:buFont typeface="Arial" panose="020B0604020202020204" pitchFamily="34" charset="0"/>
              <a:buChar char="•"/>
            </a:pPr>
            <a:r>
              <a:rPr lang="en-US" sz="2000" dirty="0">
                <a:solidFill>
                  <a:srgbClr val="333333"/>
                </a:solidFill>
                <a:latin typeface="halyard-text"/>
              </a:rPr>
              <a:t>Runtime cost/benefit</a:t>
            </a:r>
          </a:p>
        </p:txBody>
      </p:sp>
    </p:spTree>
    <p:extLst>
      <p:ext uri="{BB962C8B-B14F-4D97-AF65-F5344CB8AC3E}">
        <p14:creationId xmlns:p14="http://schemas.microsoft.com/office/powerpoint/2010/main" val="1264872920"/>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E0367-EABF-2A7C-BB69-3D1444C0B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29D0-5F03-1320-7409-2DFFFD19D1C9}"/>
              </a:ext>
            </a:extLst>
          </p:cNvPr>
          <p:cNvSpPr>
            <a:spLocks noGrp="1"/>
          </p:cNvSpPr>
          <p:nvPr>
            <p:ph type="title"/>
          </p:nvPr>
        </p:nvSpPr>
        <p:spPr>
          <a:xfrm>
            <a:off x="19780" y="-95375"/>
            <a:ext cx="12172220" cy="1325563"/>
          </a:xfrm>
        </p:spPr>
        <p:txBody>
          <a:bodyPr>
            <a:normAutofit/>
          </a:bodyPr>
          <a:lstStyle/>
          <a:p>
            <a:r>
              <a:rPr lang="en-US" sz="3400" b="1" dirty="0"/>
              <a:t>Turning the page on this class</a:t>
            </a:r>
          </a:p>
        </p:txBody>
      </p:sp>
      <p:sp>
        <p:nvSpPr>
          <p:cNvPr id="3" name="Slide Number Placeholder 2">
            <a:extLst>
              <a:ext uri="{FF2B5EF4-FFF2-40B4-BE49-F238E27FC236}">
                <a16:creationId xmlns:a16="http://schemas.microsoft.com/office/drawing/2014/main" id="{40B1A60C-CEB6-BBEA-042C-28DD58A6AD59}"/>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
        <p:nvSpPr>
          <p:cNvPr id="17" name="Title 1">
            <a:extLst>
              <a:ext uri="{FF2B5EF4-FFF2-40B4-BE49-F238E27FC236}">
                <a16:creationId xmlns:a16="http://schemas.microsoft.com/office/drawing/2014/main" id="{6486F183-C119-842C-65A7-1E67689F9705}"/>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Next topic</a:t>
            </a:r>
          </a:p>
        </p:txBody>
      </p:sp>
      <p:sp>
        <p:nvSpPr>
          <p:cNvPr id="7" name="TextBox 6">
            <a:extLst>
              <a:ext uri="{FF2B5EF4-FFF2-40B4-BE49-F238E27FC236}">
                <a16:creationId xmlns:a16="http://schemas.microsoft.com/office/drawing/2014/main" id="{F6FD55ED-3C07-F7C1-2A7B-6A13B448D2F9}"/>
              </a:ext>
            </a:extLst>
          </p:cNvPr>
          <p:cNvSpPr txBox="1"/>
          <p:nvPr/>
        </p:nvSpPr>
        <p:spPr>
          <a:xfrm>
            <a:off x="453081" y="2383210"/>
            <a:ext cx="5576399" cy="800219"/>
          </a:xfrm>
          <a:prstGeom prst="rect">
            <a:avLst/>
          </a:prstGeom>
          <a:noFill/>
        </p:spPr>
        <p:txBody>
          <a:bodyPr wrap="square">
            <a:spAutoFit/>
          </a:bodyPr>
          <a:lstStyle/>
          <a:p>
            <a:pPr algn="l"/>
            <a:r>
              <a:rPr lang="en-US" sz="2600" b="1" i="0" dirty="0">
                <a:solidFill>
                  <a:srgbClr val="333333"/>
                </a:solidFill>
                <a:effectLst/>
                <a:latin typeface="halyard-text"/>
              </a:rPr>
              <a:t>Dynamic Analysis</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Running the program to see what happens</a:t>
            </a:r>
          </a:p>
        </p:txBody>
      </p:sp>
      <p:sp>
        <p:nvSpPr>
          <p:cNvPr id="4" name="TextBox 3">
            <a:extLst>
              <a:ext uri="{FF2B5EF4-FFF2-40B4-BE49-F238E27FC236}">
                <a16:creationId xmlns:a16="http://schemas.microsoft.com/office/drawing/2014/main" id="{17C064F0-25C7-5F29-1575-993EA1B6E73F}"/>
              </a:ext>
            </a:extLst>
          </p:cNvPr>
          <p:cNvSpPr txBox="1"/>
          <p:nvPr/>
        </p:nvSpPr>
        <p:spPr>
          <a:xfrm>
            <a:off x="431307" y="3553426"/>
            <a:ext cx="5576399" cy="1107996"/>
          </a:xfrm>
          <a:prstGeom prst="rect">
            <a:avLst/>
          </a:prstGeom>
          <a:noFill/>
        </p:spPr>
        <p:txBody>
          <a:bodyPr wrap="square">
            <a:spAutoFit/>
          </a:bodyPr>
          <a:lstStyle/>
          <a:p>
            <a:pPr algn="l"/>
            <a:r>
              <a:rPr lang="en-US" sz="2600" b="1" i="0" dirty="0">
                <a:solidFill>
                  <a:srgbClr val="333333"/>
                </a:solidFill>
                <a:effectLst/>
                <a:latin typeface="halyard-text"/>
              </a:rPr>
              <a:t>Uses of dynamic analysis</a:t>
            </a:r>
            <a:endParaRPr lang="en-US" sz="2000" dirty="0">
              <a:solidFill>
                <a:srgbClr val="333333"/>
              </a:solidFill>
              <a:latin typeface="halyard-text"/>
            </a:endParaRPr>
          </a:p>
          <a:p>
            <a:pPr marL="342900" indent="-342900">
              <a:buFont typeface="Arial" panose="020B0604020202020204" pitchFamily="34" charset="0"/>
              <a:buChar char="•"/>
            </a:pPr>
            <a:r>
              <a:rPr lang="en-US" sz="2000" dirty="0">
                <a:solidFill>
                  <a:srgbClr val="333333"/>
                </a:solidFill>
                <a:latin typeface="halyard-text"/>
              </a:rPr>
              <a:t>Program comprehension</a:t>
            </a:r>
          </a:p>
          <a:p>
            <a:pPr marL="342900" indent="-342900" algn="l">
              <a:buFont typeface="Arial" panose="020B0604020202020204" pitchFamily="34" charset="0"/>
              <a:buChar char="•"/>
            </a:pPr>
            <a:r>
              <a:rPr lang="en-US" sz="2000" dirty="0">
                <a:solidFill>
                  <a:srgbClr val="333333"/>
                </a:solidFill>
                <a:latin typeface="halyard-text"/>
              </a:rPr>
              <a:t>Bug elimination</a:t>
            </a:r>
          </a:p>
        </p:txBody>
      </p:sp>
      <p:pic>
        <p:nvPicPr>
          <p:cNvPr id="8" name="Picture 2" descr="On Breakthroughs | Rowan Cockett">
            <a:extLst>
              <a:ext uri="{FF2B5EF4-FFF2-40B4-BE49-F238E27FC236}">
                <a16:creationId xmlns:a16="http://schemas.microsoft.com/office/drawing/2014/main" id="{EF333987-F871-F0D0-BD06-DA074C1F6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307" y="2543006"/>
            <a:ext cx="5156065" cy="261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04194"/>
      </p:ext>
    </p:extLst>
  </p:cSld>
  <p:clrMapOvr>
    <a:masterClrMapping/>
  </p:clrMapOvr>
</p:sld>
</file>

<file path=ppt/slides/slide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20445"/>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68759"/>
            <a:ext cx="4680124" cy="1967333"/>
          </a:xfrm>
        </p:spPr>
        <p:txBody>
          <a:bodyPr wrap="square">
            <a:spAutoFit/>
          </a:bodyPr>
          <a:lstStyle/>
          <a:p>
            <a:pPr marL="457200" indent="-457200">
              <a:buFont typeface="Arial" panose="020B0604020202020204" pitchFamily="34" charset="0"/>
              <a:buChar char="•"/>
            </a:pPr>
            <a:r>
              <a:rPr lang="en-US" sz="3000" dirty="0"/>
              <a:t>The Testing Perspective</a:t>
            </a:r>
          </a:p>
          <a:p>
            <a:pPr marL="457200" indent="-457200">
              <a:buFont typeface="Arial" panose="020B0604020202020204" pitchFamily="34" charset="0"/>
              <a:buChar char="•"/>
            </a:pPr>
            <a:r>
              <a:rPr lang="en-US" sz="3000" dirty="0"/>
              <a:t>Test Generation</a:t>
            </a:r>
          </a:p>
          <a:p>
            <a:pPr marL="457200" indent="-457200">
              <a:buFont typeface="Arial" panose="020B0604020202020204" pitchFamily="34" charset="0"/>
              <a:buChar char="•"/>
            </a:pPr>
            <a:r>
              <a:rPr lang="en-US" sz="3000" dirty="0"/>
              <a:t>Fuzzing</a:t>
            </a:r>
          </a:p>
        </p:txBody>
      </p:sp>
    </p:spTree>
    <p:extLst>
      <p:ext uri="{BB962C8B-B14F-4D97-AF65-F5344CB8AC3E}">
        <p14:creationId xmlns:p14="http://schemas.microsoft.com/office/powerpoint/2010/main" val="3167387456"/>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6DA76-807F-5193-C5F4-638E8C7B2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82E4C-23A0-B78C-2A33-E583E0BE5C39}"/>
              </a:ext>
            </a:extLst>
          </p:cNvPr>
          <p:cNvSpPr>
            <a:spLocks noGrp="1"/>
          </p:cNvSpPr>
          <p:nvPr>
            <p:ph type="title"/>
          </p:nvPr>
        </p:nvSpPr>
        <p:spPr>
          <a:xfrm>
            <a:off x="19780" y="100569"/>
            <a:ext cx="12172220" cy="1325563"/>
          </a:xfrm>
        </p:spPr>
        <p:txBody>
          <a:bodyPr>
            <a:normAutofit/>
          </a:bodyPr>
          <a:lstStyle/>
          <a:p>
            <a:r>
              <a:rPr lang="en-US" sz="3400" b="1" dirty="0"/>
              <a:t>A formulation of dynamic Analysis</a:t>
            </a:r>
          </a:p>
        </p:txBody>
      </p:sp>
      <p:sp>
        <p:nvSpPr>
          <p:cNvPr id="3" name="Slide Number Placeholder 2">
            <a:extLst>
              <a:ext uri="{FF2B5EF4-FFF2-40B4-BE49-F238E27FC236}">
                <a16:creationId xmlns:a16="http://schemas.microsoft.com/office/drawing/2014/main" id="{EEE91856-1F41-C764-BADF-2D78B2D401BD}"/>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17" name="Title 1">
            <a:extLst>
              <a:ext uri="{FF2B5EF4-FFF2-40B4-BE49-F238E27FC236}">
                <a16:creationId xmlns:a16="http://schemas.microsoft.com/office/drawing/2014/main" id="{5199A636-06F9-D835-B30A-68F74A33C101}"/>
              </a:ext>
            </a:extLst>
          </p:cNvPr>
          <p:cNvSpPr txBox="1">
            <a:spLocks/>
          </p:cNvSpPr>
          <p:nvPr/>
        </p:nvSpPr>
        <p:spPr>
          <a:xfrm>
            <a:off x="7588" y="408417"/>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6" name="TextBox 5">
            <a:extLst>
              <a:ext uri="{FF2B5EF4-FFF2-40B4-BE49-F238E27FC236}">
                <a16:creationId xmlns:a16="http://schemas.microsoft.com/office/drawing/2014/main" id="{E1B8D7BD-26D1-E3F0-46CD-B195F2F0A799}"/>
              </a:ext>
            </a:extLst>
          </p:cNvPr>
          <p:cNvSpPr txBox="1"/>
          <p:nvPr/>
        </p:nvSpPr>
        <p:spPr>
          <a:xfrm>
            <a:off x="453082" y="2236250"/>
            <a:ext cx="5857102" cy="800219"/>
          </a:xfrm>
          <a:prstGeom prst="rect">
            <a:avLst/>
          </a:prstGeom>
          <a:noFill/>
        </p:spPr>
        <p:txBody>
          <a:bodyPr wrap="square">
            <a:spAutoFit/>
          </a:bodyPr>
          <a:lstStyle/>
          <a:p>
            <a:pPr algn="l"/>
            <a:r>
              <a:rPr lang="en-US" sz="2600" b="1" i="0" dirty="0">
                <a:solidFill>
                  <a:srgbClr val="333333"/>
                </a:solidFill>
                <a:effectLst/>
                <a:latin typeface="halyard-text"/>
              </a:rPr>
              <a:t>Input/expected output pairs</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Does the program do what it’s supposed to do?</a:t>
            </a:r>
          </a:p>
        </p:txBody>
      </p:sp>
      <p:pic>
        <p:nvPicPr>
          <p:cNvPr id="5" name="Picture 4" descr="A loaf of bread with butter on a towel&#10;&#10;Description automatically generated">
            <a:extLst>
              <a:ext uri="{FF2B5EF4-FFF2-40B4-BE49-F238E27FC236}">
                <a16:creationId xmlns:a16="http://schemas.microsoft.com/office/drawing/2014/main" id="{04264C06-4D7A-199C-5263-CE47EED8AD67}"/>
              </a:ext>
            </a:extLst>
          </p:cNvPr>
          <p:cNvPicPr>
            <a:picLocks noChangeAspect="1"/>
          </p:cNvPicPr>
          <p:nvPr/>
        </p:nvPicPr>
        <p:blipFill>
          <a:blip r:embed="rId2"/>
          <a:stretch>
            <a:fillRect/>
          </a:stretch>
        </p:blipFill>
        <p:spPr>
          <a:xfrm>
            <a:off x="6930377" y="2218137"/>
            <a:ext cx="4583987" cy="3055992"/>
          </a:xfrm>
          <a:prstGeom prst="rect">
            <a:avLst/>
          </a:prstGeom>
        </p:spPr>
      </p:pic>
    </p:spTree>
    <p:extLst>
      <p:ext uri="{BB962C8B-B14F-4D97-AF65-F5344CB8AC3E}">
        <p14:creationId xmlns:p14="http://schemas.microsoft.com/office/powerpoint/2010/main" val="4087901249"/>
      </p:ext>
    </p:extLst>
  </p:cSld>
  <p:clrMapOvr>
    <a:masterClrMapping/>
  </p:clrMapOvr>
</p:sld>
</file>

<file path=ppt/slides/slide9.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4B21-296C-EF5B-1D5C-E9B85C56ACF2}"/>
              </a:ext>
            </a:extLst>
          </p:cNvPr>
          <p:cNvSpPr>
            <a:spLocks noGrp="1"/>
          </p:cNvSpPr>
          <p:nvPr>
            <p:ph type="title"/>
          </p:nvPr>
        </p:nvSpPr>
        <p:spPr>
          <a:xfrm>
            <a:off x="19780" y="-95375"/>
            <a:ext cx="12172220" cy="1325563"/>
          </a:xfrm>
        </p:spPr>
        <p:txBody>
          <a:bodyPr>
            <a:normAutofit/>
          </a:bodyPr>
          <a:lstStyle/>
          <a:p>
            <a:r>
              <a:rPr lang="en-US" sz="3400" b="1" dirty="0"/>
              <a:t>Test Suites</a:t>
            </a:r>
          </a:p>
        </p:txBody>
      </p:sp>
      <p:sp>
        <p:nvSpPr>
          <p:cNvPr id="3" name="Slide Number Placeholder 2">
            <a:extLst>
              <a:ext uri="{FF2B5EF4-FFF2-40B4-BE49-F238E27FC236}">
                <a16:creationId xmlns:a16="http://schemas.microsoft.com/office/drawing/2014/main" id="{F447C300-AD52-7A1D-4EE9-F0CA6B76505E}"/>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17" name="Title 1">
            <a:extLst>
              <a:ext uri="{FF2B5EF4-FFF2-40B4-BE49-F238E27FC236}">
                <a16:creationId xmlns:a16="http://schemas.microsoft.com/office/drawing/2014/main" id="{FD1693C3-03FC-DC5E-FBE5-AEA8B52B830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8" name="TextBox 7">
            <a:extLst>
              <a:ext uri="{FF2B5EF4-FFF2-40B4-BE49-F238E27FC236}">
                <a16:creationId xmlns:a16="http://schemas.microsoft.com/office/drawing/2014/main" id="{375B9CBD-C933-262B-B612-47C7A6A5DD18}"/>
              </a:ext>
            </a:extLst>
          </p:cNvPr>
          <p:cNvSpPr txBox="1"/>
          <p:nvPr/>
        </p:nvSpPr>
        <p:spPr>
          <a:xfrm>
            <a:off x="404096" y="2775207"/>
            <a:ext cx="5857102" cy="1107996"/>
          </a:xfrm>
          <a:prstGeom prst="rect">
            <a:avLst/>
          </a:prstGeom>
          <a:noFill/>
        </p:spPr>
        <p:txBody>
          <a:bodyPr wrap="square">
            <a:spAutoFit/>
          </a:bodyPr>
          <a:lstStyle/>
          <a:p>
            <a:pPr algn="l"/>
            <a:r>
              <a:rPr lang="en-US" sz="2600" b="1" i="0" dirty="0">
                <a:solidFill>
                  <a:srgbClr val="333333"/>
                </a:solidFill>
                <a:effectLst/>
                <a:latin typeface="halyard-text"/>
              </a:rPr>
              <a:t>Regression suite</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Capturing sufficient behavior enables capture of breaking changes</a:t>
            </a:r>
          </a:p>
        </p:txBody>
      </p:sp>
      <p:sp>
        <p:nvSpPr>
          <p:cNvPr id="9" name="Rectangle 8">
            <a:extLst>
              <a:ext uri="{FF2B5EF4-FFF2-40B4-BE49-F238E27FC236}">
                <a16:creationId xmlns:a16="http://schemas.microsoft.com/office/drawing/2014/main" id="{B781E8ED-532F-B457-16A3-7C430B11AE1E}"/>
              </a:ext>
            </a:extLst>
          </p:cNvPr>
          <p:cNvSpPr/>
          <p:nvPr/>
        </p:nvSpPr>
        <p:spPr>
          <a:xfrm>
            <a:off x="3194959" y="4789714"/>
            <a:ext cx="1246414"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Generate Test Suite</a:t>
            </a:r>
          </a:p>
        </p:txBody>
      </p:sp>
      <p:sp>
        <p:nvSpPr>
          <p:cNvPr id="10" name="Rectangle 9">
            <a:extLst>
              <a:ext uri="{FF2B5EF4-FFF2-40B4-BE49-F238E27FC236}">
                <a16:creationId xmlns:a16="http://schemas.microsoft.com/office/drawing/2014/main" id="{1A300A8A-3312-BEC3-B0B7-FFCFB90C68B5}"/>
              </a:ext>
            </a:extLst>
          </p:cNvPr>
          <p:cNvSpPr/>
          <p:nvPr/>
        </p:nvSpPr>
        <p:spPr>
          <a:xfrm>
            <a:off x="4976540" y="4789714"/>
            <a:ext cx="1246414"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Pass the Test Suite?</a:t>
            </a:r>
          </a:p>
        </p:txBody>
      </p:sp>
      <p:sp>
        <p:nvSpPr>
          <p:cNvPr id="11" name="Rectangle 10">
            <a:extLst>
              <a:ext uri="{FF2B5EF4-FFF2-40B4-BE49-F238E27FC236}">
                <a16:creationId xmlns:a16="http://schemas.microsoft.com/office/drawing/2014/main" id="{531EBB99-7FE4-F9A9-9FF4-FB342B67AB57}"/>
              </a:ext>
            </a:extLst>
          </p:cNvPr>
          <p:cNvSpPr/>
          <p:nvPr/>
        </p:nvSpPr>
        <p:spPr>
          <a:xfrm>
            <a:off x="6758120" y="4789714"/>
            <a:ext cx="137350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Release the System</a:t>
            </a:r>
          </a:p>
        </p:txBody>
      </p:sp>
      <p:sp>
        <p:nvSpPr>
          <p:cNvPr id="12" name="Rectangle 11">
            <a:extLst>
              <a:ext uri="{FF2B5EF4-FFF2-40B4-BE49-F238E27FC236}">
                <a16:creationId xmlns:a16="http://schemas.microsoft.com/office/drawing/2014/main" id="{CCC5F9C4-9474-04D0-DFD8-6E6D82EE4197}"/>
              </a:ext>
            </a:extLst>
          </p:cNvPr>
          <p:cNvSpPr/>
          <p:nvPr/>
        </p:nvSpPr>
        <p:spPr>
          <a:xfrm>
            <a:off x="8539700" y="4789714"/>
            <a:ext cx="137350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Update the System</a:t>
            </a:r>
          </a:p>
        </p:txBody>
      </p:sp>
      <p:cxnSp>
        <p:nvCxnSpPr>
          <p:cNvPr id="15" name="Connector: Elbow 14">
            <a:extLst>
              <a:ext uri="{FF2B5EF4-FFF2-40B4-BE49-F238E27FC236}">
                <a16:creationId xmlns:a16="http://schemas.microsoft.com/office/drawing/2014/main" id="{E2BFF494-4B10-8976-2532-D4F5536DEC68}"/>
              </a:ext>
            </a:extLst>
          </p:cNvPr>
          <p:cNvCxnSpPr>
            <a:stCxn id="12" idx="3"/>
            <a:endCxn id="10" idx="0"/>
          </p:cNvCxnSpPr>
          <p:nvPr/>
        </p:nvCxnSpPr>
        <p:spPr>
          <a:xfrm flipH="1" flipV="1">
            <a:off x="5599747" y="4789714"/>
            <a:ext cx="4313462" cy="457200"/>
          </a:xfrm>
          <a:prstGeom prst="bentConnector4">
            <a:avLst>
              <a:gd name="adj1" fmla="val -5300"/>
              <a:gd name="adj2" fmla="val 209524"/>
            </a:avLst>
          </a:prstGeom>
          <a:ln w="762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6E1DF99-E853-62D5-8346-151265611304}"/>
              </a:ext>
            </a:extLst>
          </p:cNvPr>
          <p:cNvCxnSpPr>
            <a:stCxn id="9" idx="3"/>
            <a:endCxn id="10" idx="1"/>
          </p:cNvCxnSpPr>
          <p:nvPr/>
        </p:nvCxnSpPr>
        <p:spPr>
          <a:xfrm>
            <a:off x="4441373" y="5246914"/>
            <a:ext cx="53516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AD171BF-D9C1-DD4C-E813-73462795DCAE}"/>
              </a:ext>
            </a:extLst>
          </p:cNvPr>
          <p:cNvCxnSpPr>
            <a:cxnSpLocks/>
            <a:stCxn id="10" idx="3"/>
            <a:endCxn id="11" idx="1"/>
          </p:cNvCxnSpPr>
          <p:nvPr/>
        </p:nvCxnSpPr>
        <p:spPr>
          <a:xfrm>
            <a:off x="6222954" y="5246914"/>
            <a:ext cx="53516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D5D94F3-9B5F-5D70-BA36-ED6544E787FD}"/>
              </a:ext>
            </a:extLst>
          </p:cNvPr>
          <p:cNvCxnSpPr>
            <a:cxnSpLocks/>
            <a:stCxn id="11" idx="3"/>
            <a:endCxn id="12" idx="1"/>
          </p:cNvCxnSpPr>
          <p:nvPr/>
        </p:nvCxnSpPr>
        <p:spPr>
          <a:xfrm>
            <a:off x="8131629" y="5246914"/>
            <a:ext cx="40807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61ABB2AF-FE5E-42C3-A591-A0C22512CD85}"/>
              </a:ext>
            </a:extLst>
          </p:cNvPr>
          <p:cNvSpPr txBox="1"/>
          <p:nvPr/>
        </p:nvSpPr>
        <p:spPr>
          <a:xfrm>
            <a:off x="409537" y="1855359"/>
            <a:ext cx="6965534" cy="800219"/>
          </a:xfrm>
          <a:prstGeom prst="rect">
            <a:avLst/>
          </a:prstGeom>
          <a:noFill/>
        </p:spPr>
        <p:txBody>
          <a:bodyPr wrap="square">
            <a:spAutoFit/>
          </a:bodyPr>
          <a:lstStyle/>
          <a:p>
            <a:pPr algn="l"/>
            <a:r>
              <a:rPr lang="en-US" sz="2600" b="1" i="0" dirty="0">
                <a:solidFill>
                  <a:srgbClr val="333333"/>
                </a:solidFill>
                <a:effectLst/>
                <a:latin typeface="halyard-text"/>
              </a:rPr>
              <a:t>Ideally, we’ll capture a variety of behaviors</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We’ll refer to the collection of test cases as our test suite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B645EC8-DEBB-1070-5D2B-813B3AE5B3BF}"/>
                  </a:ext>
                </a:extLst>
              </p14:cNvPr>
              <p14:cNvContentPartPr/>
              <p14:nvPr/>
            </p14:nvContentPartPr>
            <p14:xfrm>
              <a:off x="1937520" y="3393000"/>
              <a:ext cx="8203680" cy="2155680"/>
            </p14:xfrm>
          </p:contentPart>
        </mc:Choice>
        <mc:Fallback>
          <p:pic>
            <p:nvPicPr>
              <p:cNvPr id="4" name="Ink 3">
                <a:extLst>
                  <a:ext uri="{FF2B5EF4-FFF2-40B4-BE49-F238E27FC236}">
                    <a16:creationId xmlns:a16="http://schemas.microsoft.com/office/drawing/2014/main" id="{4B645EC8-DEBB-1070-5D2B-813B3AE5B3BF}"/>
                  </a:ext>
                </a:extLst>
              </p:cNvPr>
              <p:cNvPicPr/>
              <p:nvPr/>
            </p:nvPicPr>
            <p:blipFill>
              <a:blip r:embed="rId3"/>
              <a:stretch>
                <a:fillRect/>
              </a:stretch>
            </p:blipFill>
            <p:spPr>
              <a:xfrm>
                <a:off x="1928160" y="3383640"/>
                <a:ext cx="8222400" cy="2174400"/>
              </a:xfrm>
              <a:prstGeom prst="rect">
                <a:avLst/>
              </a:prstGeom>
            </p:spPr>
          </p:pic>
        </mc:Fallback>
      </mc:AlternateContent>
    </p:spTree>
    <p:extLst>
      <p:ext uri="{BB962C8B-B14F-4D97-AF65-F5344CB8AC3E}">
        <p14:creationId xmlns:p14="http://schemas.microsoft.com/office/powerpoint/2010/main" val="2035589202"/>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A97235-BEC4-4F82-87A8-2F5DAD53B5F9}">
  <ds:schemaRefs>
    <ds:schemaRef ds:uri="http://schemas.microsoft.com/office/2006/documentManagement/types"/>
    <ds:schemaRef ds:uri="http://purl.org/dc/terms/"/>
    <ds:schemaRef ds:uri="71af3243-3dd4-4a8d-8c0d-dd76da1f02a5"/>
    <ds:schemaRef ds:uri="http://schemas.microsoft.com/office/infopath/2007/PartnerControls"/>
    <ds:schemaRef ds:uri="http://schemas.microsoft.com/sharepoint/v3"/>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79BF405E-7930-4D5C-ABB3-493E9D6D6CE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1750</TotalTime>
  <Words>1419</Words>
  <Application>Microsoft Office PowerPoint</Application>
  <PresentationFormat>Widescreen</PresentationFormat>
  <Paragraphs>272</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Courier New</vt:lpstr>
      <vt:lpstr>FrescoPlusNormal</vt:lpstr>
      <vt:lpstr>FrescoSansPlusPro-Normal-Italic</vt:lpstr>
      <vt:lpstr>halyard-text</vt:lpstr>
      <vt:lpstr>Tenorite</vt:lpstr>
      <vt:lpstr>Monoline</vt:lpstr>
      <vt:lpstr>Exercise 28</vt:lpstr>
      <vt:lpstr>Testing</vt:lpstr>
      <vt:lpstr>Administrivia and  Announcements</vt:lpstr>
      <vt:lpstr>Last Time: Control-Flow Integrity</vt:lpstr>
      <vt:lpstr>Turning the page on this class</vt:lpstr>
      <vt:lpstr>Turning the page on this class</vt:lpstr>
      <vt:lpstr>Lecture Outline</vt:lpstr>
      <vt:lpstr>A formulation of dynamic Analysis</vt:lpstr>
      <vt:lpstr>Test Suites</vt:lpstr>
      <vt:lpstr>Non-determinism</vt:lpstr>
      <vt:lpstr>Testing scope</vt:lpstr>
      <vt:lpstr>Program Visibility</vt:lpstr>
      <vt:lpstr>Lecture Outline</vt:lpstr>
      <vt:lpstr>Classic Limitations of Testing</vt:lpstr>
      <vt:lpstr>“FiXing” Testing</vt:lpstr>
      <vt:lpstr>Test-Driven Development</vt:lpstr>
      <vt:lpstr>Testing vs Static Analysis</vt:lpstr>
      <vt:lpstr>Some difficulties of unit testing</vt:lpstr>
      <vt:lpstr>Lecture Outline</vt:lpstr>
      <vt:lpstr>Fuzzing</vt:lpstr>
      <vt:lpstr>History of Fuzzing</vt:lpstr>
      <vt:lpstr>breaking circular logic</vt:lpstr>
      <vt:lpstr>Graceful Failure</vt:lpstr>
      <vt:lpstr>Exploring unexpected Behavior</vt:lpstr>
      <vt:lpstr>The Simplest Fuzzer</vt:lpstr>
      <vt:lpstr>Prioritizing Input</vt:lpstr>
      <vt:lpstr>Simple Testing Strategy</vt:lpstr>
      <vt:lpstr>Mutation-Based Fuzzers</vt:lpstr>
      <vt:lpstr>Black-Box Fuzzing</vt:lpstr>
      <vt:lpstr>Representative Tool: zzuf</vt:lpstr>
      <vt:lpstr>White-Box Fuzzing</vt:lpstr>
      <vt:lpstr>Representative Tool: AFL</vt:lpstr>
      <vt:lpstr>Representative Tool: AFL</vt:lpstr>
      <vt:lpstr>Representative Tool: AFL</vt:lpstr>
      <vt:lpstr>Generation-Based Fuzzing </vt:lpstr>
      <vt:lpstr>Fuzzing Oracles</vt:lpstr>
      <vt:lpstr>Research Direction: “Gunking”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13</cp:revision>
  <dcterms:created xsi:type="dcterms:W3CDTF">2023-08-21T14:00:41Z</dcterms:created>
  <dcterms:modified xsi:type="dcterms:W3CDTF">2025-10-29T19:54:34Z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