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4"/>
  </p:notesMasterIdLst>
  <p:handoutMasterIdLst>
    <p:handoutMasterId r:id="rId35"/>
  </p:handoutMasterIdLst>
  <p:sldIdLst>
    <p:sldId id="1333" r:id="rId5"/>
    <p:sldId id="303" r:id="rId6"/>
    <p:sldId id="295" r:id="rId7"/>
    <p:sldId id="256" r:id="rId8"/>
    <p:sldId id="1060" r:id="rId9"/>
    <p:sldId id="1368" r:id="rId10"/>
    <p:sldId id="1412" r:id="rId11"/>
    <p:sldId id="1403" r:id="rId12"/>
    <p:sldId id="1321" r:id="rId13"/>
    <p:sldId id="1401" r:id="rId14"/>
    <p:sldId id="1414" r:id="rId15"/>
    <p:sldId id="1416" r:id="rId16"/>
    <p:sldId id="1417" r:id="rId17"/>
    <p:sldId id="1419" r:id="rId18"/>
    <p:sldId id="1420" r:id="rId19"/>
    <p:sldId id="1402" r:id="rId20"/>
    <p:sldId id="1407" r:id="rId21"/>
    <p:sldId id="1393" r:id="rId22"/>
    <p:sldId id="1384" r:id="rId23"/>
    <p:sldId id="1408" r:id="rId24"/>
    <p:sldId id="1421" r:id="rId25"/>
    <p:sldId id="1418" r:id="rId26"/>
    <p:sldId id="1411" r:id="rId27"/>
    <p:sldId id="1423" r:id="rId28"/>
    <p:sldId id="1424" r:id="rId29"/>
    <p:sldId id="1410" r:id="rId30"/>
    <p:sldId id="1422" r:id="rId31"/>
    <p:sldId id="1359" r:id="rId32"/>
    <p:sldId id="141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9" y="96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20:37:40.983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5953 12089 439 0,'-28'285'25'0,"114"-140"-15"47,-86-145-11-47,27 0 2 0,-27-30 3 16,31-284 15-16,-31 255-7 31,0 3 49-31,0 56-59 0,0 29 7 16,0 28-5-16,0 0-2 0,28 30 0 0,-1-31-1 31,4-28 1-31,-31 2-4 0,55 28 5 15,-24-31-7-15,24 3 3 0,-24-1-6 16,-4-1-26-16,1-28 19 16,-28 0-19-1,31 28-25 1,82-56-347-16,-113 0 367 0</inkml:trace>
  <inkml:trace contextRef="#ctx0" brushRef="#br0" timeOffset="426.62">6756 12116 44 0,'0'0'43'0,"0"0"33"0,0 0-14 0,0 0-34 0,0 0 17 0,0 0-14 0,0 0-7 0,0 0-15 0,55 0 13 0,-24 0-14 0,-3 0-5 47,116 0-19-47,-144 0 8 0,55 0-152 0,-55 0 92 16,31 0-32-1,-31 0 57-15</inkml:trace>
  <inkml:trace contextRef="#ctx0" brushRef="#br0" timeOffset="625.82">6956 12290 29 0,'0'0'94'0,"-28"28"-18"0,-3-28 15 16,4 0-70-16,27 0 31 0,-28 0-28 0,28 28-14 0,0-28 5 15,0 0 14 1,0 0-12-16,0 28-8 0,55-28 16 15,-24 0-22-15,-3 0 2 0,-1 30-1 16,4-30-4 0,-3 0 1-16,30 0-19 15,-3 0-40-15,3 0-86 16,-58 0-19-16,59 0 41 0</inkml:trace>
  <inkml:trace contextRef="#ctx0" brushRef="#br0" timeOffset="1390.29">8443 11918 16 0,'0'0'38'0,"0"0"-29"0,0 0 34 0,0 0-43 15,0-31 125-15,0 31-39 0,0 0-70 0,31 0 18 0,-31 31-7 32,0-3-10-32,-31 257 46 47,-82-54-43-47,54-204-16 0,59 3-2 0,-55-1 7 62,-89 27 6-62,86-112-12 0,58 56-3 63,0-59 0-63,31 32 2 0,55 27 0 0,-59 0-1 0,0 27 7 0,4 3-5 15,24-1 3-15,-24-1-4 0,-3 0-2 0,-1-28 0 16,32 59 3-1,27-3-2-15,-1 3-3 16,-57-59-12-16,-28 0-4 0,31 0-17 16,-4-32-47-16,-27 32-16 15,28 0-32-15,-28-27 47 0,0 27 51 16,0 0-11 0,0 0 25-16</inkml:trace>
  <inkml:trace contextRef="#ctx0" brushRef="#br0" timeOffset="2775.81">6038 13150 31 0,'0'0'136'0,"0"0"-66"0,0 0-20 0,0 0-22 0,0 0-28 32,0 56 96-17,31 172-65-15,-31 60-13 0,0-232-13 16,0 174 6-16,0-230-11 62,0 0 0 1,28 115 7-63,-28 55 8 0,0-170-11 0,86-170 3 0,113-116 11 0,-168 342-1 0,-62 1-7 15,3 1-2-15,1-30-4 16,-59 59 0-16,86-87-4 0,-58 0-35 47,-1-57-104-47,90 27 56 0,-3 2-18 16,58 0-54-16,-86 28 136 0,85 0-19 15</inkml:trace>
  <inkml:trace contextRef="#ctx0" brushRef="#br0" timeOffset="3113.33">7014 13607 49 0,'0'0'0'0,"0"0"118"0,0 0-104 0,0 0 31 0,0 0 6 0,-31 0-17 0,31 0-19 0,0 0 20 0,0 0-10 0,0 0-17 0,31 0 6 15,-3 0 7-15,-1 0-13 0,4 0-5 0,24 0 2 16,-24 0-7-16,55 0 0 15,-31-29-57-15,-24 29 18 16,-4 0-72-16,-27 0 75 0,0-30-36 16,0 30 41-16,0 0 8 0,0 0-13 0,0 0 18 15</inkml:trace>
  <inkml:trace contextRef="#ctx0" brushRef="#br0" timeOffset="3319.28">7155 13808 46 0,'-55'57'169'0,"24"-2"-61"47,62 5 35-47,24-90-133 15,3 30-4 1,56-30 0-16,-114 3-7 0,31 27 1 16,54-28 0-16,-85 28-2 0,28 0-18 0,30-28-28 15,-58 28-25-15,28 0-26 16,-1-29-107-16,-27 29 167 15</inkml:trace>
  <inkml:trace contextRef="#ctx0" brushRef="#br0" timeOffset="4229.37">8045 13378 17 0,'0'0'6'0,"-31"0"-1"0,31 0 5 0,0 0 1 0,0 0 0 0,0 0 5 0,-28 0 32 0,28 0 26 0,0 0-51 0,0 0-11 0,0 0 43 0,0 0-37 0,0 0-2 16,0 0 2-16,0 0-9 0,0 0-2 0,0 0 40 63,28 0-2-63,30 0-10 0,-30 0-25 31,-28 0-8-31,31 0 8 0,-4 0-12 0,86 0 19 0,-82 29-16 15,24-2-6 17,4 4 8-32,27 52 5 31,144 319 4-31,-230-402-12 62,0 30 1-62,0 228 1 0,-31-144 2 0,-55-85-4 0,31-29 3 16,24-29-5-16,31 29 2 63,-27-27 0-63,-1-5 3 0,-30-225-1 31,144-1-1-31,-86 258-1 47,285-428 24-32,-254 313-25-15,-4 86 4 0,-27 29-3 0,0-29 2 16,28 2 1-16,-28-2-4 0,0-1 2 16,0-26 1-16,30 56-6 15,-30 0-2-15,0-29-9 31,0 29-95-31,0-28 53 16,0 28-57-16,0 28-62 0,0 1 93 16,0-29 69-1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20:49:38.7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8390 12880 71 0,'-18'0'31'0,"18"0"-14"0,0 0 18 15,0 0-17-15,0 0-1 0,0 0 14 0,0 0-4 0,0 0-4 16,18 0-5-16,-18 0-9 0,0 0 9 0,0 0-2 16,0 0-9-16,22 0 5 0,-22 0 4 0,0 0-8 15,0 0 0-15,0 0 11 0,0 0-1 0,18 0-3 0,-18 0-2 16,0 0-1-16,0 0-5 0,0 0-2 0,0 0 6 0,20 0 1 16,-20 0-8-16,0 0 4 0,0 0-6 0,20 0 6 0,-20 0-8 15,0 0 6-15,0 0-2 0,0 0-1 0,17 0-1 16,-17 0 1-16,0 0-1 0,0 0-1 0,0 0 1 0,20-20-1 15,-20 20 2-15,0 0-5 0,17 0 6 0,-17 0-2 16,20-18-3-16,-20 18-2 0,18 0-1 0,-18 0 1 0,0 0-13 16,0 0 3-16,0 0-22 0,17 0-7 0,-17 0-15 15,0 0 24-15,0 0-47 0,0 0 34 0,0 0-41 0,0 0 54 16,0 0-11-16,0 18-6 0</inkml:trace>
  <inkml:trace contextRef="#ctx0" brushRef="#br0" timeOffset="278.19">8450 13090 47 0,'0'0'12'0,"0"0"-2"0,0 0 0 0,0 0 15 0,0 0-12 0,0 0 19 15,0 18 0-15,0-18 10 0,0 0-17 16,0 21-1-16,0-21-12 0,0 0 9 0,0 0 0 15,0 0-6-15,0 19-9 0,20-19 7 0,-20 0 0 0,0 0-5 16,0 0 4-16,17 0 0 0,-17 0-8 0,20 0 6 16,-3 0-1-16,-17 0-5 0,20 0-2 0,-2 0 2 15,-18-19-3-15,17 19 0 0,-17 0-2 0,0 0-1 0,23 0-12 16,-3-21-16-16,-20 21-18 0,0 0-23 16,0 0 26-16,0 0-2 0,0 0 1 0,0 0 8 0,0 0-60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1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klee.doc.ic.ac.uk/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1.png"/><Relationship Id="rId4" Type="http://schemas.openxmlformats.org/officeDocument/2006/relationships/image" Target="../media/image45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3FCEF-3979-8835-E9D1-C24121979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1391A-916F-75C5-687A-AB4F2E86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dirty="0"/>
              <a:t>Exercise 30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C712389-533F-1E7E-7633-1C812B00C8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9E289B9-6E5F-0D0B-972A-A5DF080A17E5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Symbolic Execution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FECE41-D034-AF72-2D83-44A5DDEEB257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EC6FAB8-1339-1249-5075-B83476D11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209032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How many states are in the symbolic execution tree for the following program?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ROGCODE_c_eSymbex.c">
            <a:extLst>
              <a:ext uri="{FF2B5EF4-FFF2-40B4-BE49-F238E27FC236}">
                <a16:creationId xmlns:a16="http://schemas.microsoft.com/office/drawing/2014/main" id="{92BE5A49-D09F-A2D5-B262-C2E444C2B7AB}"/>
              </a:ext>
            </a:extLst>
          </p:cNvPr>
          <p:cNvSpPr txBox="1"/>
          <p:nvPr/>
        </p:nvSpPr>
        <p:spPr>
          <a:xfrm>
            <a:off x="1544077" y="2644642"/>
            <a:ext cx="438132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argc){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(argc &gt;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(argc &lt;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(argc &gt;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argc;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</a:p>
        </p:txBody>
      </p:sp>
    </p:spTree>
    <p:extLst>
      <p:ext uri="{BB962C8B-B14F-4D97-AF65-F5344CB8AC3E}">
        <p14:creationId xmlns:p14="http://schemas.microsoft.com/office/powerpoint/2010/main" val="3877820999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Generating Test Cases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Concolic execution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543914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Wait a minute… We’re supposed to be building a test suite!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DA8BA32-AF7A-2A1E-2052-349DFB7D0493}"/>
              </a:ext>
            </a:extLst>
          </p:cNvPr>
          <p:cNvGrpSpPr/>
          <p:nvPr/>
        </p:nvGrpSpPr>
        <p:grpSpPr>
          <a:xfrm>
            <a:off x="747962" y="2191147"/>
            <a:ext cx="6165794" cy="4486836"/>
            <a:chOff x="747962" y="2191147"/>
            <a:chExt cx="6165794" cy="4486836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1F02D8A-BA6D-237D-4587-22F63DE79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8942" y="3067181"/>
              <a:ext cx="5361479" cy="302664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C6D38F30-3969-E8B4-F860-D01D0F7A6ECB}"/>
                </a:ext>
              </a:extLst>
            </p:cNvPr>
            <p:cNvSpPr/>
            <p:nvPr/>
          </p:nvSpPr>
          <p:spPr>
            <a:xfrm rot="243993">
              <a:off x="747962" y="2191147"/>
              <a:ext cx="6165794" cy="4486836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PROGCODE_c_concolic1.c">
            <a:extLst>
              <a:ext uri="{FF2B5EF4-FFF2-40B4-BE49-F238E27FC236}">
                <a16:creationId xmlns:a16="http://schemas.microsoft.com/office/drawing/2014/main" id="{BA2B6F0B-8535-7519-BB46-ED236BFC863C}"/>
              </a:ext>
            </a:extLst>
          </p:cNvPr>
          <p:cNvSpPr txBox="1"/>
          <p:nvPr/>
        </p:nvSpPr>
        <p:spPr>
          <a:xfrm>
            <a:off x="7914209" y="2798543"/>
            <a:ext cx="351731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"stdio.h"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`3: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 = getchar();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(x &gt;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y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(x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x++;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y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74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1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02B07-D206-8259-5924-824BB9020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B5BF0-AE8A-E8E6-BA9A-B8ADFE8D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132C72-DC41-73DD-9924-1017CE74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Generating Test Cases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D5B423-8656-1EF6-0CC7-160AC55EAB5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Concolic execution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47DF95-3F03-C8DA-D3B9-45375F3EEB0B}"/>
              </a:ext>
            </a:extLst>
          </p:cNvPr>
          <p:cNvSpPr txBox="1">
            <a:spLocks/>
          </p:cNvSpPr>
          <p:nvPr/>
        </p:nvSpPr>
        <p:spPr>
          <a:xfrm>
            <a:off x="847894" y="1543914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Wait a minute… We’re supposed to be building a test suite!</a:t>
            </a:r>
          </a:p>
        </p:txBody>
      </p:sp>
      <p:sp>
        <p:nvSpPr>
          <p:cNvPr id="62" name="PROGCODE_c_concolic1.c">
            <a:extLst>
              <a:ext uri="{FF2B5EF4-FFF2-40B4-BE49-F238E27FC236}">
                <a16:creationId xmlns:a16="http://schemas.microsoft.com/office/drawing/2014/main" id="{EF4791F6-F0FF-FA48-0862-30ED102F3F76}"/>
              </a:ext>
            </a:extLst>
          </p:cNvPr>
          <p:cNvSpPr txBox="1"/>
          <p:nvPr/>
        </p:nvSpPr>
        <p:spPr>
          <a:xfrm>
            <a:off x="1843609" y="2798543"/>
            <a:ext cx="351731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"stdio.h"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`3: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 = getchar();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(x &gt;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y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(x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x++;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y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1A27AA-967E-8F6B-4750-6C409408816D}"/>
              </a:ext>
            </a:extLst>
          </p:cNvPr>
          <p:cNvSpPr txBox="1"/>
          <p:nvPr/>
        </p:nvSpPr>
        <p:spPr>
          <a:xfrm>
            <a:off x="859380" y="2229713"/>
            <a:ext cx="523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 instead, we generated a symbolic execution tree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4368A3-D4FC-ED3E-9B1E-1E26496B08AF}"/>
              </a:ext>
            </a:extLst>
          </p:cNvPr>
          <p:cNvGrpSpPr/>
          <p:nvPr/>
        </p:nvGrpSpPr>
        <p:grpSpPr>
          <a:xfrm>
            <a:off x="6927785" y="1325563"/>
            <a:ext cx="5017645" cy="4898861"/>
            <a:chOff x="4708586" y="1242743"/>
            <a:chExt cx="5017645" cy="48988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8DF6BC1-D866-1399-FBA8-038D16D7A1AA}"/>
                    </a:ext>
                  </a:extLst>
                </p:cNvPr>
                <p:cNvSpPr/>
                <p:nvPr/>
              </p:nvSpPr>
              <p:spPr>
                <a:xfrm>
                  <a:off x="5986429" y="2568144"/>
                  <a:ext cx="914400" cy="131373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Line: 6</a:t>
                  </a:r>
                </a:p>
                <a:p>
                  <a:pPr algn="ctr"/>
                  <a:r>
                    <a:rPr lang="en-US" dirty="0"/>
                    <a:t>x =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endParaRPr lang="en-US" b="0" baseline="-25000" dirty="0">
                    <a:ea typeface="Cambria Math" panose="02040503050406030204" pitchFamily="18" charset="0"/>
                  </a:endParaRPr>
                </a:p>
                <a:p>
                  <a:pPr algn="ctr"/>
                  <a:r>
                    <a:rPr lang="en-US" dirty="0"/>
                    <a:t>y = 0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xmlns:a="http://schemas.openxmlformats.org/drawingml/2006/main"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 xmlns:p159="http://schemas.microsoft.com/office/powerpoint/2015/09/main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8DF6BC1-D866-1399-FBA8-038D16D7A1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429" y="2568144"/>
                  <a:ext cx="914400" cy="1313738"/>
                </a:xfrm>
                <a:prstGeom prst="rect">
                  <a:avLst/>
                </a:prstGeom>
                <a:blipFill>
                  <a:blip r:embed="rId2"/>
                  <a:stretch>
                    <a:fillRect l="-658" t="-2304" r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62A7048-2408-1BD6-CBCE-0DDA4CC37E63}"/>
                    </a:ext>
                  </a:extLst>
                </p:cNvPr>
                <p:cNvSpPr/>
                <p:nvPr/>
              </p:nvSpPr>
              <p:spPr>
                <a:xfrm>
                  <a:off x="7577748" y="2539398"/>
                  <a:ext cx="992441" cy="130909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Line: 10</a:t>
                  </a:r>
                </a:p>
                <a:p>
                  <a:pPr algn="ctr"/>
                  <a:r>
                    <a:rPr lang="en-US" dirty="0"/>
                    <a:t>x =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endParaRPr lang="en-US" b="0" baseline="-25000" dirty="0">
                    <a:ea typeface="Cambria Math" panose="02040503050406030204" pitchFamily="18" charset="0"/>
                  </a:endParaRPr>
                </a:p>
                <a:p>
                  <a:pPr algn="ctr"/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 xmlns:p159="http://schemas.microsoft.com/office/powerpoint/2015/09/main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62A7048-2408-1BD6-CBCE-0DDA4CC37E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7748" y="2539398"/>
                  <a:ext cx="992441" cy="1309094"/>
                </a:xfrm>
                <a:prstGeom prst="rect">
                  <a:avLst/>
                </a:prstGeom>
                <a:blipFill>
                  <a:blip r:embed="rId3"/>
                  <a:stretch>
                    <a:fillRect l="-3030" t="-1843" r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B9CE75-D371-E3EE-FA86-60E0CBBC4E82}"/>
                </a:ext>
              </a:extLst>
            </p:cNvPr>
            <p:cNvSpPr/>
            <p:nvPr/>
          </p:nvSpPr>
          <p:spPr>
            <a:xfrm>
              <a:off x="6825454" y="1253091"/>
              <a:ext cx="914400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Line: 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B5D35F-47C1-2058-0C89-52CE0FFB310D}"/>
                </a:ext>
              </a:extLst>
            </p:cNvPr>
            <p:cNvSpPr txBox="1"/>
            <p:nvPr/>
          </p:nvSpPr>
          <p:spPr>
            <a:xfrm>
              <a:off x="7692384" y="1255515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7FA657-5D34-547B-DCB9-FAE6A5A7AF3D}"/>
                </a:ext>
              </a:extLst>
            </p:cNvPr>
            <p:cNvSpPr txBox="1"/>
            <p:nvPr/>
          </p:nvSpPr>
          <p:spPr>
            <a:xfrm>
              <a:off x="7899537" y="1249129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DF2E1C-583B-B4AE-4064-995A6FA099C2}"/>
                </a:ext>
              </a:extLst>
            </p:cNvPr>
            <p:cNvSpPr txBox="1"/>
            <p:nvPr/>
          </p:nvSpPr>
          <p:spPr>
            <a:xfrm>
              <a:off x="8161443" y="1242743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D69FA4F-2131-95B9-68F9-E71D40A098F8}"/>
                    </a:ext>
                  </a:extLst>
                </p:cNvPr>
                <p:cNvSpPr txBox="1"/>
                <p:nvPr/>
              </p:nvSpPr>
              <p:spPr>
                <a:xfrm>
                  <a:off x="6867728" y="1515813"/>
                  <a:ext cx="80626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x =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endParaRPr lang="en-US" baseline="-25000" dirty="0"/>
                </a:p>
              </p:txBody>
            </p:sp>
          </mc:Choice>
          <mc:Fallback xmlns:a16="http://schemas.microsoft.com/office/drawing/2014/main" xmlns:p14="http://schemas.microsoft.com/office/powerpoint/2010/main" xmlns:p159="http://schemas.microsoft.com/office/powerpoint/2015/09/main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D69FA4F-2131-95B9-68F9-E71D40A098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7728" y="1515813"/>
                  <a:ext cx="806260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0ADC5A3-60A2-B97A-22C6-1A02875CC0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43178" y="1399243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1702A54-AD82-5E66-7FC5-03E01CEE87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32103" y="1408768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256B6FD-D25A-F258-AB35-E8F7C339C7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48003" y="1402418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B6FF987-F0CD-08A9-1311-3DB6ECB033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6386" y="2678767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A6416D-C4B1-BFCE-4F1B-2E3D782F8B53}"/>
                </a:ext>
              </a:extLst>
            </p:cNvPr>
            <p:cNvSpPr txBox="1"/>
            <p:nvPr/>
          </p:nvSpPr>
          <p:spPr>
            <a:xfrm>
              <a:off x="8585013" y="2540027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D6C375-1A22-6830-9453-1531AB32FE38}"/>
                </a:ext>
              </a:extLst>
            </p:cNvPr>
            <p:cNvSpPr txBox="1"/>
            <p:nvPr/>
          </p:nvSpPr>
          <p:spPr>
            <a:xfrm>
              <a:off x="8926095" y="2547286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8357B1-9C40-7529-7CCE-4E057C9C39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04558" y="2686024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B01CF48-50F6-5232-927E-F2883AAFE5AA}"/>
                    </a:ext>
                  </a:extLst>
                </p:cNvPr>
                <p:cNvSpPr txBox="1"/>
                <p:nvPr/>
              </p:nvSpPr>
              <p:spPr>
                <a:xfrm>
                  <a:off x="7666006" y="3388152"/>
                  <a:ext cx="76629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 3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 xmlns:p159="http://schemas.microsoft.com/office/powerpoint/2015/09/main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B01CF48-50F6-5232-927E-F2883AAFE5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6006" y="3388152"/>
                  <a:ext cx="766298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197" r="-560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01147D7-94B7-D7B8-DD77-D3F0E7EDF5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38499" y="3208533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9F76F1-6090-C2D0-7DBB-37DD55A40818}"/>
                </a:ext>
              </a:extLst>
            </p:cNvPr>
            <p:cNvSpPr txBox="1"/>
            <p:nvPr/>
          </p:nvSpPr>
          <p:spPr>
            <a:xfrm>
              <a:off x="9301115" y="2559416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E53788F-9355-BEEA-DBE3-4009E1B0665E}"/>
                    </a:ext>
                  </a:extLst>
                </p:cNvPr>
                <p:cNvSpPr/>
                <p:nvPr/>
              </p:nvSpPr>
              <p:spPr>
                <a:xfrm>
                  <a:off x="4764833" y="4558264"/>
                  <a:ext cx="1722530" cy="155847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Line: 8</a:t>
                  </a:r>
                </a:p>
                <a:p>
                  <a:pPr algn="ctr"/>
                  <a:r>
                    <a:rPr lang="en-US" dirty="0"/>
                    <a:t>x =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endParaRPr lang="en-US" b="0" baseline="-25000" dirty="0">
                    <a:ea typeface="Cambria Math" panose="02040503050406030204" pitchFamily="18" charset="0"/>
                  </a:endParaRPr>
                </a:p>
                <a:p>
                  <a:pPr algn="ctr"/>
                  <a:r>
                    <a:rPr lang="en-US" dirty="0">
                      <a:ea typeface="Cambria Math" panose="02040503050406030204" pitchFamily="18" charset="0"/>
                    </a:rPr>
                    <a:t>y = 7</a:t>
                  </a:r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 xmlns:p159="http://schemas.microsoft.com/office/powerpoint/2015/09/main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E53788F-9355-BEEA-DBE3-4009E1B066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4833" y="4558264"/>
                  <a:ext cx="1722530" cy="1558472"/>
                </a:xfrm>
                <a:prstGeom prst="rect">
                  <a:avLst/>
                </a:prstGeom>
                <a:blipFill>
                  <a:blip r:embed="rId6"/>
                  <a:stretch>
                    <a:fillRect t="-15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9CC92A8-469C-C455-E4D4-1B4F31E7AC2F}"/>
                    </a:ext>
                  </a:extLst>
                </p:cNvPr>
                <p:cNvSpPr/>
                <p:nvPr/>
              </p:nvSpPr>
              <p:spPr>
                <a:xfrm>
                  <a:off x="6830406" y="4529518"/>
                  <a:ext cx="1582348" cy="158721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Line: 9</a:t>
                  </a:r>
                </a:p>
                <a:p>
                  <a:pPr algn="ctr"/>
                  <a:r>
                    <a:rPr lang="en-US" dirty="0"/>
                    <a:t>x =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endParaRPr lang="en-US" b="0" baseline="-25000" dirty="0">
                    <a:ea typeface="Cambria Math" panose="02040503050406030204" pitchFamily="18" charset="0"/>
                  </a:endParaRPr>
                </a:p>
                <a:p>
                  <a:pPr algn="ctr"/>
                  <a:r>
                    <a:rPr lang="en-US" dirty="0"/>
                    <a:t>y = 7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 xmlns:p159="http://schemas.microsoft.com/office/powerpoint/2015/09/main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9CC92A8-469C-C455-E4D4-1B4F31E7AC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406" y="4529518"/>
                  <a:ext cx="1582348" cy="1587218"/>
                </a:xfrm>
                <a:prstGeom prst="rect">
                  <a:avLst/>
                </a:prstGeom>
                <a:blipFill>
                  <a:blip r:embed="rId7"/>
                  <a:stretch>
                    <a:fillRect t="-19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DD42820-3233-9EBB-125E-A5E14E08E9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8612" y="4654373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F58F5D-9BDE-6772-88A6-9D323DEE8872}"/>
                </a:ext>
              </a:extLst>
            </p:cNvPr>
            <p:cNvSpPr txBox="1"/>
            <p:nvPr/>
          </p:nvSpPr>
          <p:spPr>
            <a:xfrm>
              <a:off x="8008681" y="4530147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C73550E-0758-4EDD-D57F-2B015D126CBB}"/>
                    </a:ext>
                  </a:extLst>
                </p:cNvPr>
                <p:cNvSpPr txBox="1"/>
                <p:nvPr/>
              </p:nvSpPr>
              <p:spPr>
                <a:xfrm>
                  <a:off x="5572539" y="5408384"/>
                  <a:ext cx="81894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dirty="0"/>
                    <a:t> = 4</a:t>
                  </a:r>
                  <a:r>
                    <a:rPr lang="en-US" baseline="-25000" dirty="0"/>
                    <a:t> 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 xmlns:p159="http://schemas.microsoft.com/office/powerpoint/2015/09/main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C73550E-0758-4EDD-D57F-2B015D126C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2539" y="5408384"/>
                  <a:ext cx="818948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37739D5-9EEE-BD7C-6D59-3F9AD8DEB525}"/>
                    </a:ext>
                  </a:extLst>
                </p:cNvPr>
                <p:cNvSpPr txBox="1"/>
                <p:nvPr/>
              </p:nvSpPr>
              <p:spPr>
                <a:xfrm>
                  <a:off x="4708586" y="5409140"/>
                  <a:ext cx="106059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baseline="-25000" dirty="0"/>
                    <a:t> </a:t>
                  </a:r>
                  <a:r>
                    <a:rPr lang="en-US" dirty="0"/>
                    <a:t>&gt; 3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 xmlns:p159="http://schemas.microsoft.com/office/powerpoint/2015/09/main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37739D5-9EEE-BD7C-6D59-3F9AD8DEB5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8586" y="5409140"/>
                  <a:ext cx="1060597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1A0FF04-5E4A-B68C-D3AB-498165B033B1}"/>
                </a:ext>
              </a:extLst>
            </p:cNvPr>
            <p:cNvCxnSpPr>
              <a:cxnSpLocks/>
              <a:stCxn id="9" idx="2"/>
              <a:endCxn id="4" idx="0"/>
            </p:cNvCxnSpPr>
            <p:nvPr/>
          </p:nvCxnSpPr>
          <p:spPr>
            <a:xfrm flipH="1">
              <a:off x="6443629" y="2167491"/>
              <a:ext cx="839025" cy="4006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72B5093-4B2A-77DE-8A75-81D3528431AA}"/>
                </a:ext>
              </a:extLst>
            </p:cNvPr>
            <p:cNvCxnSpPr>
              <a:cxnSpLocks/>
              <a:stCxn id="9" idx="2"/>
              <a:endCxn id="6" idx="0"/>
            </p:cNvCxnSpPr>
            <p:nvPr/>
          </p:nvCxnSpPr>
          <p:spPr>
            <a:xfrm>
              <a:off x="7282654" y="2167491"/>
              <a:ext cx="791315" cy="3719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E57FAC6-9919-F1D0-58B7-9791B424B883}"/>
                </a:ext>
              </a:extLst>
            </p:cNvPr>
            <p:cNvCxnSpPr>
              <a:cxnSpLocks/>
              <a:stCxn id="4" idx="2"/>
              <a:endCxn id="27" idx="0"/>
            </p:cNvCxnSpPr>
            <p:nvPr/>
          </p:nvCxnSpPr>
          <p:spPr>
            <a:xfrm>
              <a:off x="6443629" y="3881882"/>
              <a:ext cx="1177951" cy="6476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A0E2AD0-A1E1-9765-B949-1B2E34FFF16D}"/>
                </a:ext>
              </a:extLst>
            </p:cNvPr>
            <p:cNvCxnSpPr>
              <a:cxnSpLocks/>
              <a:stCxn id="4" idx="2"/>
              <a:endCxn id="26" idx="0"/>
            </p:cNvCxnSpPr>
            <p:nvPr/>
          </p:nvCxnSpPr>
          <p:spPr>
            <a:xfrm flipH="1">
              <a:off x="5626098" y="3881882"/>
              <a:ext cx="817531" cy="6763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20A304-7CFC-DE15-9C64-82086385078A}"/>
                </a:ext>
              </a:extLst>
            </p:cNvPr>
            <p:cNvSpPr txBox="1"/>
            <p:nvPr/>
          </p:nvSpPr>
          <p:spPr>
            <a:xfrm>
              <a:off x="6874988" y="1784325"/>
              <a:ext cx="8062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y = 0</a:t>
              </a:r>
              <a:endParaRPr lang="en-US" baseline="-250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F5A0704-EA33-3122-A320-3150C7789AEF}"/>
                </a:ext>
              </a:extLst>
            </p:cNvPr>
            <p:cNvSpPr txBox="1"/>
            <p:nvPr/>
          </p:nvSpPr>
          <p:spPr>
            <a:xfrm>
              <a:off x="7732103" y="3057801"/>
              <a:ext cx="7039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ea typeface="Cambria Math" panose="02040503050406030204" pitchFamily="18" charset="0"/>
                </a:rPr>
                <a:t>y = 0</a:t>
              </a:r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A0BE4F5-6051-731F-EE32-9544C52ABF2E}"/>
                </a:ext>
              </a:extLst>
            </p:cNvPr>
            <p:cNvSpPr txBox="1"/>
            <p:nvPr/>
          </p:nvSpPr>
          <p:spPr>
            <a:xfrm>
              <a:off x="8537645" y="3057804"/>
              <a:ext cx="34382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ea typeface="Cambria Math" panose="02040503050406030204" pitchFamily="18" charset="0"/>
                </a:rPr>
                <a:t>2</a:t>
              </a:r>
              <a:endParaRPr lang="en-US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ECD0264-5CF2-BDB3-E594-6043DDCE2B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38384" y="2700540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15A4A58-BEE5-681B-0940-9DB618F1CCFA}"/>
                </a:ext>
              </a:extLst>
            </p:cNvPr>
            <p:cNvSpPr txBox="1"/>
            <p:nvPr/>
          </p:nvSpPr>
          <p:spPr>
            <a:xfrm>
              <a:off x="6913905" y="3125130"/>
              <a:ext cx="34382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ea typeface="Cambria Math" panose="02040503050406030204" pitchFamily="18" charset="0"/>
                </a:rPr>
                <a:t>7 </a:t>
              </a:r>
              <a:endParaRPr lang="en-US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6D8E580-82AF-4FC7-1806-9C55BE8214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6112" y="2707463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B90593-7B8B-EBA9-9604-D48D7B819660}"/>
                </a:ext>
              </a:extLst>
            </p:cNvPr>
            <p:cNvSpPr txBox="1"/>
            <p:nvPr/>
          </p:nvSpPr>
          <p:spPr>
            <a:xfrm>
              <a:off x="6846822" y="2579615"/>
              <a:ext cx="34382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ea typeface="Cambria Math" panose="02040503050406030204" pitchFamily="18" charset="0"/>
                </a:rPr>
                <a:t>7 </a:t>
              </a:r>
              <a:endParaRPr lang="en-US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D571227-8F4D-2D58-3906-B6DC34B514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17030" y="3259164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7FD8726-15A4-4550-CF67-9AE9D2A06E7C}"/>
                </a:ext>
              </a:extLst>
            </p:cNvPr>
            <p:cNvSpPr txBox="1"/>
            <p:nvPr/>
          </p:nvSpPr>
          <p:spPr>
            <a:xfrm>
              <a:off x="5965407" y="4564377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7128293-29BA-8FB0-EC06-F4D79AE64F50}"/>
                </a:ext>
              </a:extLst>
            </p:cNvPr>
            <p:cNvSpPr txBox="1"/>
            <p:nvPr/>
          </p:nvSpPr>
          <p:spPr>
            <a:xfrm>
              <a:off x="6135166" y="4561801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30A7986-F09B-33AF-131A-08E5B6F130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86830" y="4700093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7D2A43C-F1FD-605E-65F6-F67E24EF11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07812" y="4700093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CDE515B-C9D9-B5C6-9ED9-A934B6BD1D9E}"/>
                    </a:ext>
                  </a:extLst>
                </p:cNvPr>
                <p:cNvSpPr txBox="1"/>
                <p:nvPr/>
              </p:nvSpPr>
              <p:spPr>
                <a:xfrm>
                  <a:off x="5131838" y="5772272"/>
                  <a:ext cx="123166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=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 + 1</a:t>
                  </a:r>
                  <a:r>
                    <a:rPr lang="en-US" baseline="-25000" dirty="0"/>
                    <a:t> 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 xmlns:p159="http://schemas.microsoft.com/office/powerpoint/2015/09/main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CDE515B-C9D9-B5C6-9ED9-A934B6BD1D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1838" y="5772272"/>
                  <a:ext cx="1231663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9077AB5-81C2-DD54-3102-E577063309D7}"/>
                    </a:ext>
                  </a:extLst>
                </p:cNvPr>
                <p:cNvSpPr txBox="1"/>
                <p:nvPr/>
              </p:nvSpPr>
              <p:spPr>
                <a:xfrm>
                  <a:off x="5840770" y="4830240"/>
                  <a:ext cx="31724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 xmlns:p159="http://schemas.microsoft.com/office/powerpoint/2015/09/main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9077AB5-81C2-DD54-3102-E577063309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0770" y="4830240"/>
                  <a:ext cx="317241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5769" r="-7692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09644F8-D846-A0E7-3153-7D414F3CAAAB}"/>
                    </a:ext>
                  </a:extLst>
                </p:cNvPr>
                <p:cNvSpPr txBox="1"/>
                <p:nvPr/>
              </p:nvSpPr>
              <p:spPr>
                <a:xfrm>
                  <a:off x="5502554" y="5454550"/>
                  <a:ext cx="1971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 xmlns:p159="http://schemas.microsoft.com/office/powerpoint/2015/09/main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09644F8-D846-A0E7-3153-7D414F3CAA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2554" y="5454550"/>
                  <a:ext cx="197169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21875" r="-18750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ABA8FD9-E2B6-BC9C-94BF-450B270AB1BE}"/>
                    </a:ext>
                  </a:extLst>
                </p:cNvPr>
                <p:cNvSpPr txBox="1"/>
                <p:nvPr/>
              </p:nvSpPr>
              <p:spPr>
                <a:xfrm>
                  <a:off x="5051576" y="5774900"/>
                  <a:ext cx="1971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 xmlns:p159="http://schemas.microsoft.com/office/powerpoint/2015/09/main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ABA8FD9-E2B6-BC9C-94BF-450B270AB1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1576" y="5774900"/>
                  <a:ext cx="197169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21875" r="-18750"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2BB92E5-A704-D6C1-C42B-FA04A56AFBB3}"/>
                </a:ext>
              </a:extLst>
            </p:cNvPr>
            <p:cNvGrpSpPr/>
            <p:nvPr/>
          </p:nvGrpSpPr>
          <p:grpSpPr>
            <a:xfrm>
              <a:off x="6630844" y="5397734"/>
              <a:ext cx="1814575" cy="369619"/>
              <a:chOff x="6630844" y="5397734"/>
              <a:chExt cx="1814575" cy="3696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E791952D-3B4D-6DEB-8CC2-61559CDB9C55}"/>
                      </a:ext>
                    </a:extLst>
                  </p:cNvPr>
                  <p:cNvSpPr txBox="1"/>
                  <p:nvPr/>
                </p:nvSpPr>
                <p:spPr>
                  <a:xfrm>
                    <a:off x="6630844" y="5397734"/>
                    <a:ext cx="1060597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xmlns:a="http://schemas.openxmlformats.org/drawingml/2006/main"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dirty="0"/>
                          <m:t>&gt;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b="0" i="0" dirty="0" smtClean="0"/>
                          <m:t> </m:t>
                        </m:r>
                      </m:oMath>
                    </a14:m>
                    <a:r>
                      <a:rPr lang="en-US" dirty="0"/>
                      <a:t>3</a:t>
                    </a:r>
                  </a:p>
                </p:txBody>
              </p:sp>
            </mc:Choice>
            <mc:Fallback xmlns:a16="http://schemas.microsoft.com/office/drawing/2014/main" xmlns:p14="http://schemas.microsoft.com/office/powerpoint/2010/main" xmlns:p159="http://schemas.microsoft.com/office/powerpoint/2015/09/main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E791952D-3B4D-6DEB-8CC2-61559CDB9C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30844" y="5397734"/>
                    <a:ext cx="1060597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AEA47A10-FEF4-F13F-8F4D-C9E89CF681B7}"/>
                      </a:ext>
                    </a:extLst>
                  </p:cNvPr>
                  <p:cNvSpPr txBox="1"/>
                  <p:nvPr/>
                </p:nvSpPr>
                <p:spPr>
                  <a:xfrm>
                    <a:off x="7626471" y="5398021"/>
                    <a:ext cx="81894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a14:m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xmlns:a="http://schemas.openxmlformats.org/drawingml/2006/main"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oMath>
                    </a14:m>
                    <a:r>
                      <a:rPr lang="en-US" dirty="0"/>
                      <a:t> 4</a:t>
                    </a:r>
                    <a:r>
                      <a:rPr lang="en-US" baseline="-25000" dirty="0"/>
                      <a:t> </a:t>
                    </a:r>
                  </a:p>
                </p:txBody>
              </p:sp>
            </mc:Choice>
            <mc:Fallback xmlns:a16="http://schemas.microsoft.com/office/drawing/2014/main" xmlns:p14="http://schemas.microsoft.com/office/powerpoint/2010/main" xmlns:p159="http://schemas.microsoft.com/office/powerpoint/2015/09/main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AEA47A10-FEF4-F13F-8F4D-C9E89CF681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6471" y="5398021"/>
                    <a:ext cx="818948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t="-8197" r="-2239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30E920AE-A869-07B3-B320-5892923D06A7}"/>
                      </a:ext>
                    </a:extLst>
                  </p:cNvPr>
                  <p:cNvSpPr txBox="1"/>
                  <p:nvPr/>
                </p:nvSpPr>
                <p:spPr>
                  <a:xfrm>
                    <a:off x="7494272" y="5433074"/>
                    <a:ext cx="19716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xmlns:a="http://schemas.openxmlformats.org/drawingml/2006/main"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:a16="http://schemas.microsoft.com/office/drawing/2014/main" xmlns:p14="http://schemas.microsoft.com/office/powerpoint/2010/main" xmlns:p159="http://schemas.microsoft.com/office/powerpoint/2015/09/main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30E920AE-A869-07B3-B320-5892923D06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94272" y="5433074"/>
                    <a:ext cx="197169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8182" r="-18182" b="-44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A07537B-A0ED-E879-6825-C9C5E2886E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3253" y="5000029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4435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a16="http://schemas.microsoft.com/office/drawing/2014/main" xmlns:a14="http://schemas.microsoft.com/office/drawing/2010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9973B-7C29-4726-14DF-012D180A9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E779D-E36E-E314-FA8A-384D8C33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0CF725-4269-69CC-EC45-CC8D8C1A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From trees to Tests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D2B502-ACA0-CDE5-F279-8F896E6756E0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Concolic execution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3ACAEAA-C97D-BCF1-32D0-6A834E1039A6}"/>
              </a:ext>
            </a:extLst>
          </p:cNvPr>
          <p:cNvSpPr txBox="1">
            <a:spLocks/>
          </p:cNvSpPr>
          <p:nvPr/>
        </p:nvSpPr>
        <p:spPr>
          <a:xfrm>
            <a:off x="847894" y="1543914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Wait a minute… We’re supposed to be building a test suite!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C19D87-AFA3-4D5B-CF2A-F4F7EC5BDACB}"/>
              </a:ext>
            </a:extLst>
          </p:cNvPr>
          <p:cNvSpPr txBox="1"/>
          <p:nvPr/>
        </p:nvSpPr>
        <p:spPr>
          <a:xfrm>
            <a:off x="859380" y="2229713"/>
            <a:ext cx="523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 instead, we generated a symbolic execution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80A63C-A4C0-F7F3-C1D8-DB1586552037}"/>
                  </a:ext>
                </a:extLst>
              </p:cNvPr>
              <p:cNvSpPr/>
              <p:nvPr/>
            </p:nvSpPr>
            <p:spPr>
              <a:xfrm>
                <a:off x="8205628" y="2650964"/>
                <a:ext cx="914400" cy="131373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Line: 6</a:t>
                </a:r>
              </a:p>
              <a:p>
                <a:pPr algn="ctr"/>
                <a:r>
                  <a:rPr lang="en-US" dirty="0"/>
                  <a:t>x 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baseline="-2500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/>
                  <a:t>y = 0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80A63C-A4C0-F7F3-C1D8-DB1586552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628" y="2650964"/>
                <a:ext cx="914400" cy="1313738"/>
              </a:xfrm>
              <a:prstGeom prst="rect">
                <a:avLst/>
              </a:prstGeom>
              <a:blipFill>
                <a:blip r:embed="rId2"/>
                <a:stretch>
                  <a:fillRect l="-658" t="-2304"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699B5B8-98C7-30E8-52A5-BAAC09D47D98}"/>
                  </a:ext>
                </a:extLst>
              </p:cNvPr>
              <p:cNvSpPr/>
              <p:nvPr/>
            </p:nvSpPr>
            <p:spPr>
              <a:xfrm>
                <a:off x="9796947" y="2622218"/>
                <a:ext cx="992441" cy="13090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Line: 10</a:t>
                </a:r>
              </a:p>
              <a:p>
                <a:pPr algn="ctr"/>
                <a:r>
                  <a:rPr lang="en-US" dirty="0"/>
                  <a:t>x 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baseline="-25000" dirty="0">
                  <a:ea typeface="Cambria Math" panose="020405030504060302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699B5B8-98C7-30E8-52A5-BAAC09D47D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6947" y="2622218"/>
                <a:ext cx="992441" cy="1309094"/>
              </a:xfrm>
              <a:prstGeom prst="rect">
                <a:avLst/>
              </a:prstGeom>
              <a:blipFill>
                <a:blip r:embed="rId3"/>
                <a:stretch>
                  <a:fillRect l="-3030" t="-1843"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ADA68EC8-5C47-8A35-00F2-64CAB130AB50}"/>
              </a:ext>
            </a:extLst>
          </p:cNvPr>
          <p:cNvSpPr/>
          <p:nvPr/>
        </p:nvSpPr>
        <p:spPr>
          <a:xfrm>
            <a:off x="9044653" y="1335911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Line: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41ECF-69AE-1030-A944-DD0A43D7B7A3}"/>
              </a:ext>
            </a:extLst>
          </p:cNvPr>
          <p:cNvSpPr txBox="1"/>
          <p:nvPr/>
        </p:nvSpPr>
        <p:spPr>
          <a:xfrm>
            <a:off x="9911583" y="133833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CB6021-2826-F4A3-BA55-A8D21117ABF3}"/>
              </a:ext>
            </a:extLst>
          </p:cNvPr>
          <p:cNvSpPr txBox="1"/>
          <p:nvPr/>
        </p:nvSpPr>
        <p:spPr>
          <a:xfrm>
            <a:off x="10118736" y="133194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92BBE1-B86A-23B6-F166-2D69C41584D2}"/>
              </a:ext>
            </a:extLst>
          </p:cNvPr>
          <p:cNvSpPr txBox="1"/>
          <p:nvPr/>
        </p:nvSpPr>
        <p:spPr>
          <a:xfrm>
            <a:off x="10380642" y="132556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36A2DA-DBF9-8508-FA59-DB763759B7F6}"/>
                  </a:ext>
                </a:extLst>
              </p:cNvPr>
              <p:cNvSpPr txBox="1"/>
              <p:nvPr/>
            </p:nvSpPr>
            <p:spPr>
              <a:xfrm>
                <a:off x="9086927" y="1598633"/>
                <a:ext cx="8062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x 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aseline="-25000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36A2DA-DBF9-8508-FA59-DB763759B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927" y="1598633"/>
                <a:ext cx="806260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F96F97-F6B8-7E8F-957E-479AC88B54C5}"/>
              </a:ext>
            </a:extLst>
          </p:cNvPr>
          <p:cNvCxnSpPr>
            <a:cxnSpLocks/>
          </p:cNvCxnSpPr>
          <p:nvPr/>
        </p:nvCxnSpPr>
        <p:spPr>
          <a:xfrm flipH="1">
            <a:off x="9662377" y="148206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3BA1B34-170A-02D6-9E2C-31CCD3589C89}"/>
              </a:ext>
            </a:extLst>
          </p:cNvPr>
          <p:cNvCxnSpPr>
            <a:cxnSpLocks/>
          </p:cNvCxnSpPr>
          <p:nvPr/>
        </p:nvCxnSpPr>
        <p:spPr>
          <a:xfrm flipH="1">
            <a:off x="9951302" y="1491588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122E8F-22FA-70B1-9FA8-DF6661FD6F12}"/>
              </a:ext>
            </a:extLst>
          </p:cNvPr>
          <p:cNvCxnSpPr>
            <a:cxnSpLocks/>
          </p:cNvCxnSpPr>
          <p:nvPr/>
        </p:nvCxnSpPr>
        <p:spPr>
          <a:xfrm flipH="1">
            <a:off x="10167202" y="1485238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838E32-09C2-05D8-C26E-72B0B9188B95}"/>
              </a:ext>
            </a:extLst>
          </p:cNvPr>
          <p:cNvCxnSpPr>
            <a:cxnSpLocks/>
          </p:cNvCxnSpPr>
          <p:nvPr/>
        </p:nvCxnSpPr>
        <p:spPr>
          <a:xfrm flipH="1">
            <a:off x="10495585" y="2761587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5218DD5-653A-1D7F-9DCB-C8DCAE060CF1}"/>
              </a:ext>
            </a:extLst>
          </p:cNvPr>
          <p:cNvSpPr txBox="1"/>
          <p:nvPr/>
        </p:nvSpPr>
        <p:spPr>
          <a:xfrm>
            <a:off x="10804212" y="262284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B9B716-8195-8FDB-DE43-E685E2515EDA}"/>
              </a:ext>
            </a:extLst>
          </p:cNvPr>
          <p:cNvSpPr txBox="1"/>
          <p:nvPr/>
        </p:nvSpPr>
        <p:spPr>
          <a:xfrm>
            <a:off x="11145294" y="2630106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6CDC27-CE87-EF8C-05A0-2C0DB8A538D4}"/>
              </a:ext>
            </a:extLst>
          </p:cNvPr>
          <p:cNvCxnSpPr>
            <a:cxnSpLocks/>
          </p:cNvCxnSpPr>
          <p:nvPr/>
        </p:nvCxnSpPr>
        <p:spPr>
          <a:xfrm flipH="1">
            <a:off x="10923757" y="2768844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0F0B67F-F7BA-54E4-6D53-6485B6D2FEF0}"/>
                  </a:ext>
                </a:extLst>
              </p:cNvPr>
              <p:cNvSpPr txBox="1"/>
              <p:nvPr/>
            </p:nvSpPr>
            <p:spPr>
              <a:xfrm>
                <a:off x="9885205" y="3470972"/>
                <a:ext cx="7662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3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0F0B67F-F7BA-54E4-6D53-6485B6D2F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205" y="3470972"/>
                <a:ext cx="766298" cy="369332"/>
              </a:xfrm>
              <a:prstGeom prst="rect">
                <a:avLst/>
              </a:prstGeom>
              <a:blipFill>
                <a:blip r:embed="rId5"/>
                <a:stretch>
                  <a:fillRect t="-8197" r="-56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DE33980-266E-9176-E76A-6888EB72DD30}"/>
              </a:ext>
            </a:extLst>
          </p:cNvPr>
          <p:cNvCxnSpPr>
            <a:cxnSpLocks/>
          </p:cNvCxnSpPr>
          <p:nvPr/>
        </p:nvCxnSpPr>
        <p:spPr>
          <a:xfrm flipH="1">
            <a:off x="10357698" y="329135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5A8CB19-0FF1-A3E5-015D-B2A84378B3C4}"/>
              </a:ext>
            </a:extLst>
          </p:cNvPr>
          <p:cNvSpPr txBox="1"/>
          <p:nvPr/>
        </p:nvSpPr>
        <p:spPr>
          <a:xfrm>
            <a:off x="11520314" y="2642236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689EFBF-EA64-1F0A-D8D9-C0F3F2D22454}"/>
                  </a:ext>
                </a:extLst>
              </p:cNvPr>
              <p:cNvSpPr/>
              <p:nvPr/>
            </p:nvSpPr>
            <p:spPr>
              <a:xfrm>
                <a:off x="6984032" y="4641084"/>
                <a:ext cx="1722530" cy="15584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Line: 8</a:t>
                </a:r>
              </a:p>
              <a:p>
                <a:pPr algn="ctr"/>
                <a:r>
                  <a:rPr lang="en-US" dirty="0"/>
                  <a:t>x =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baseline="-2500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y = 7</a:t>
                </a:r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689EFBF-EA64-1F0A-D8D9-C0F3F2D224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032" y="4641084"/>
                <a:ext cx="1722530" cy="1558472"/>
              </a:xfrm>
              <a:prstGeom prst="rect">
                <a:avLst/>
              </a:prstGeom>
              <a:blipFill>
                <a:blip r:embed="rId6"/>
                <a:stretch>
                  <a:fillRect t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C696C522-562B-F072-3F5A-6766F72E1E2D}"/>
              </a:ext>
            </a:extLst>
          </p:cNvPr>
          <p:cNvGrpSpPr/>
          <p:nvPr/>
        </p:nvGrpSpPr>
        <p:grpSpPr>
          <a:xfrm>
            <a:off x="9049605" y="4612338"/>
            <a:ext cx="1603391" cy="1587218"/>
            <a:chOff x="9049605" y="4612338"/>
            <a:chExt cx="1603391" cy="1587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4FC1A3F-00C5-3E75-4E62-80E1B8D1F91B}"/>
                    </a:ext>
                  </a:extLst>
                </p:cNvPr>
                <p:cNvSpPr/>
                <p:nvPr/>
              </p:nvSpPr>
              <p:spPr>
                <a:xfrm>
                  <a:off x="9049605" y="4612338"/>
                  <a:ext cx="1582348" cy="158721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Line: 9</a:t>
                  </a:r>
                </a:p>
                <a:p>
                  <a:pPr algn="ctr"/>
                  <a:r>
                    <a:rPr lang="en-US" dirty="0"/>
                    <a:t>x =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endParaRPr lang="en-US" b="0" baseline="-25000" dirty="0">
                    <a:ea typeface="Cambria Math" panose="02040503050406030204" pitchFamily="18" charset="0"/>
                  </a:endParaRPr>
                </a:p>
                <a:p>
                  <a:pPr algn="ctr"/>
                  <a:r>
                    <a:rPr lang="en-US" dirty="0"/>
                    <a:t>y = 7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4FC1A3F-00C5-3E75-4E62-80E1B8D1F9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9605" y="4612338"/>
                  <a:ext cx="1582348" cy="1587218"/>
                </a:xfrm>
                <a:prstGeom prst="rect">
                  <a:avLst/>
                </a:prstGeom>
                <a:blipFill>
                  <a:blip r:embed="rId7"/>
                  <a:stretch>
                    <a:fillRect t="-19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DAB801B-6B1A-4F0D-D5F6-79056339F0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97811" y="4737193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6E3564-5A28-5856-DD6D-62AC8C92A77B}"/>
                </a:ext>
              </a:extLst>
            </p:cNvPr>
            <p:cNvSpPr txBox="1"/>
            <p:nvPr/>
          </p:nvSpPr>
          <p:spPr>
            <a:xfrm>
              <a:off x="10227880" y="4612967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B56336-1564-257A-3B10-7ABA6469F47C}"/>
                  </a:ext>
                </a:extLst>
              </p:cNvPr>
              <p:cNvSpPr txBox="1"/>
              <p:nvPr/>
            </p:nvSpPr>
            <p:spPr>
              <a:xfrm>
                <a:off x="7791738" y="5491204"/>
                <a:ext cx="818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= 4</a:t>
                </a:r>
                <a:r>
                  <a:rPr lang="en-US" baseline="-25000" dirty="0"/>
                  <a:t>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B56336-1564-257A-3B10-7ABA6469F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738" y="5491204"/>
                <a:ext cx="818948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DA31EA8-5840-367A-927D-A810FC75F72F}"/>
                  </a:ext>
                </a:extLst>
              </p:cNvPr>
              <p:cNvSpPr txBox="1"/>
              <p:nvPr/>
            </p:nvSpPr>
            <p:spPr>
              <a:xfrm>
                <a:off x="6927785" y="5491960"/>
                <a:ext cx="1060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&gt; 3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DA31EA8-5840-367A-927D-A810FC75F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785" y="5491960"/>
                <a:ext cx="1060597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FB0BA08-BBD5-F3A8-85DA-6F7AB8D3801F}"/>
              </a:ext>
            </a:extLst>
          </p:cNvPr>
          <p:cNvCxnSpPr>
            <a:cxnSpLocks/>
            <a:stCxn id="9" idx="2"/>
            <a:endCxn id="4" idx="0"/>
          </p:cNvCxnSpPr>
          <p:nvPr/>
        </p:nvCxnSpPr>
        <p:spPr>
          <a:xfrm flipH="1">
            <a:off x="8662828" y="2250311"/>
            <a:ext cx="839025" cy="4006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5DA69B9-E479-9EE1-88C3-CB053A9534E1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>
            <a:off x="9501853" y="2250311"/>
            <a:ext cx="791315" cy="3719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FE89B3-E1EB-AB1D-6330-88572E46BE1A}"/>
              </a:ext>
            </a:extLst>
          </p:cNvPr>
          <p:cNvCxnSpPr>
            <a:cxnSpLocks/>
            <a:stCxn id="4" idx="2"/>
            <a:endCxn id="27" idx="0"/>
          </p:cNvCxnSpPr>
          <p:nvPr/>
        </p:nvCxnSpPr>
        <p:spPr>
          <a:xfrm>
            <a:off x="8662828" y="3964702"/>
            <a:ext cx="1177951" cy="6476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D9D4520-8DE1-2CBB-0433-72FF756437DC}"/>
              </a:ext>
            </a:extLst>
          </p:cNvPr>
          <p:cNvCxnSpPr>
            <a:cxnSpLocks/>
            <a:stCxn id="4" idx="2"/>
            <a:endCxn id="26" idx="0"/>
          </p:cNvCxnSpPr>
          <p:nvPr/>
        </p:nvCxnSpPr>
        <p:spPr>
          <a:xfrm flipH="1">
            <a:off x="7845297" y="3964702"/>
            <a:ext cx="817531" cy="6763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3018D01-4E66-8395-B6BF-1499B8208C4A}"/>
              </a:ext>
            </a:extLst>
          </p:cNvPr>
          <p:cNvSpPr txBox="1"/>
          <p:nvPr/>
        </p:nvSpPr>
        <p:spPr>
          <a:xfrm>
            <a:off x="9094187" y="1867145"/>
            <a:ext cx="806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y = 0</a:t>
            </a:r>
            <a:endParaRPr lang="en-US" baseline="-25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432585-9806-DDA8-B7A8-0075A2E03C4E}"/>
              </a:ext>
            </a:extLst>
          </p:cNvPr>
          <p:cNvSpPr txBox="1"/>
          <p:nvPr/>
        </p:nvSpPr>
        <p:spPr>
          <a:xfrm>
            <a:off x="9951302" y="3140621"/>
            <a:ext cx="703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y = 0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E45713-C910-AE2F-8A5E-B3C48C29F635}"/>
              </a:ext>
            </a:extLst>
          </p:cNvPr>
          <p:cNvSpPr txBox="1"/>
          <p:nvPr/>
        </p:nvSpPr>
        <p:spPr>
          <a:xfrm>
            <a:off x="10756844" y="3140624"/>
            <a:ext cx="343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2</a:t>
            </a:r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CE3C02-D87E-0AAE-D4C6-A2C96A6976FC}"/>
              </a:ext>
            </a:extLst>
          </p:cNvPr>
          <p:cNvCxnSpPr>
            <a:cxnSpLocks/>
          </p:cNvCxnSpPr>
          <p:nvPr/>
        </p:nvCxnSpPr>
        <p:spPr>
          <a:xfrm flipH="1">
            <a:off x="11257583" y="2783360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C83BD22-9BD8-666F-24B6-DE022CD3647D}"/>
              </a:ext>
            </a:extLst>
          </p:cNvPr>
          <p:cNvSpPr txBox="1"/>
          <p:nvPr/>
        </p:nvSpPr>
        <p:spPr>
          <a:xfrm>
            <a:off x="9133104" y="3207950"/>
            <a:ext cx="343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7 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EFEBA15-F728-D180-B373-FDB81DE2B8FC}"/>
              </a:ext>
            </a:extLst>
          </p:cNvPr>
          <p:cNvCxnSpPr>
            <a:cxnSpLocks/>
          </p:cNvCxnSpPr>
          <p:nvPr/>
        </p:nvCxnSpPr>
        <p:spPr>
          <a:xfrm flipH="1">
            <a:off x="8815311" y="279028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8E4CC3D-CAC0-CC31-041C-C5261122F5CF}"/>
              </a:ext>
            </a:extLst>
          </p:cNvPr>
          <p:cNvSpPr txBox="1"/>
          <p:nvPr/>
        </p:nvSpPr>
        <p:spPr>
          <a:xfrm>
            <a:off x="9066021" y="2662435"/>
            <a:ext cx="343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7 </a:t>
            </a:r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B20B46A-5EA2-9FDE-7F55-27A943B63D6A}"/>
              </a:ext>
            </a:extLst>
          </p:cNvPr>
          <p:cNvCxnSpPr>
            <a:cxnSpLocks/>
          </p:cNvCxnSpPr>
          <p:nvPr/>
        </p:nvCxnSpPr>
        <p:spPr>
          <a:xfrm flipH="1">
            <a:off x="8736229" y="3341984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6A77B67-A1EB-EAAF-480C-5325935A5523}"/>
              </a:ext>
            </a:extLst>
          </p:cNvPr>
          <p:cNvSpPr txBox="1"/>
          <p:nvPr/>
        </p:nvSpPr>
        <p:spPr>
          <a:xfrm>
            <a:off x="8184606" y="464719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A6B7F8-FC93-5A82-BE97-41D92B9F1291}"/>
              </a:ext>
            </a:extLst>
          </p:cNvPr>
          <p:cNvSpPr txBox="1"/>
          <p:nvPr/>
        </p:nvSpPr>
        <p:spPr>
          <a:xfrm>
            <a:off x="8354365" y="4644621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FF422DB-54A7-94D7-CCEA-0D7B5B01BBED}"/>
              </a:ext>
            </a:extLst>
          </p:cNvPr>
          <p:cNvCxnSpPr>
            <a:cxnSpLocks/>
          </p:cNvCxnSpPr>
          <p:nvPr/>
        </p:nvCxnSpPr>
        <p:spPr>
          <a:xfrm flipH="1">
            <a:off x="8006029" y="478291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0DBAAFD-79AA-C449-C080-A223198C7A17}"/>
              </a:ext>
            </a:extLst>
          </p:cNvPr>
          <p:cNvCxnSpPr>
            <a:cxnSpLocks/>
          </p:cNvCxnSpPr>
          <p:nvPr/>
        </p:nvCxnSpPr>
        <p:spPr>
          <a:xfrm flipH="1">
            <a:off x="8227011" y="478291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04BB52-97D0-ED01-8FA4-AAA0BBBD3C52}"/>
                  </a:ext>
                </a:extLst>
              </p:cNvPr>
              <p:cNvSpPr txBox="1"/>
              <p:nvPr/>
            </p:nvSpPr>
            <p:spPr>
              <a:xfrm>
                <a:off x="7351037" y="5855092"/>
                <a:ext cx="12316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xmlns:a="http://schemas.openxmlformats.org/drawingml/2006/main"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+ 1</a:t>
                </a:r>
                <a:r>
                  <a:rPr lang="en-US" baseline="-25000" dirty="0"/>
                  <a:t>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04BB52-97D0-ED01-8FA4-AAA0BBBD3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037" y="5855092"/>
                <a:ext cx="1231663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AB4A0E-B4F9-5012-9CA2-B98C494598E3}"/>
                  </a:ext>
                </a:extLst>
              </p:cNvPr>
              <p:cNvSpPr txBox="1"/>
              <p:nvPr/>
            </p:nvSpPr>
            <p:spPr>
              <a:xfrm>
                <a:off x="8059969" y="4913060"/>
                <a:ext cx="3172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AB4A0E-B4F9-5012-9CA2-B98C49459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969" y="4913060"/>
                <a:ext cx="317241" cy="369332"/>
              </a:xfrm>
              <a:prstGeom prst="rect">
                <a:avLst/>
              </a:prstGeom>
              <a:blipFill>
                <a:blip r:embed="rId11"/>
                <a:stretch>
                  <a:fillRect l="-5769" r="-7692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F49831-0118-2B66-B9BD-FD0B61E8BF1C}"/>
                  </a:ext>
                </a:extLst>
              </p:cNvPr>
              <p:cNvSpPr txBox="1"/>
              <p:nvPr/>
            </p:nvSpPr>
            <p:spPr>
              <a:xfrm>
                <a:off x="7721753" y="5537370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F49831-0118-2B66-B9BD-FD0B61E8B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753" y="5537370"/>
                <a:ext cx="197169" cy="276999"/>
              </a:xfrm>
              <a:prstGeom prst="rect">
                <a:avLst/>
              </a:prstGeom>
              <a:blipFill>
                <a:blip r:embed="rId12"/>
                <a:stretch>
                  <a:fillRect l="-21875" r="-1875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7E3A215-CB56-FB8F-3186-E76C9774CAE1}"/>
                  </a:ext>
                </a:extLst>
              </p:cNvPr>
              <p:cNvSpPr txBox="1"/>
              <p:nvPr/>
            </p:nvSpPr>
            <p:spPr>
              <a:xfrm>
                <a:off x="7270775" y="5857720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7E3A215-CB56-FB8F-3186-E76C9774C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775" y="5857720"/>
                <a:ext cx="197169" cy="276999"/>
              </a:xfrm>
              <a:prstGeom prst="rect">
                <a:avLst/>
              </a:prstGeom>
              <a:blipFill>
                <a:blip r:embed="rId13"/>
                <a:stretch>
                  <a:fillRect l="-21875" r="-18750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43B94361-3D70-B14E-5EB6-EEF174EFE96C}"/>
              </a:ext>
            </a:extLst>
          </p:cNvPr>
          <p:cNvGrpSpPr/>
          <p:nvPr/>
        </p:nvGrpSpPr>
        <p:grpSpPr>
          <a:xfrm>
            <a:off x="8850043" y="5480554"/>
            <a:ext cx="1814575" cy="369619"/>
            <a:chOff x="6630844" y="5397734"/>
            <a:chExt cx="1814575" cy="3696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4CCADB9-BCC8-836A-3891-702A3CB7A62C}"/>
                    </a:ext>
                  </a:extLst>
                </p:cNvPr>
                <p:cNvSpPr txBox="1"/>
                <p:nvPr/>
              </p:nvSpPr>
              <p:spPr>
                <a:xfrm>
                  <a:off x="6630844" y="5397734"/>
                  <a:ext cx="106059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xmlns:a="http://schemas.openxmlformats.org/drawingml/2006/main" lang="en-US" dirty="0"/>
                        <m:t>&gt;</m:t>
                      </m:r>
                      <m:r>
                        <m:rPr>
                          <m:nor/>
                        </m:rPr>
                        <a:rPr xmlns:a="http://schemas.openxmlformats.org/drawingml/2006/main" lang="en-US" b="0" i="0" dirty="0" smtClean="0"/>
                        <m:t> </m:t>
                      </m:r>
                    </m:oMath>
                  </a14:m>
                  <a:r>
                    <a:rPr lang="en-US" dirty="0"/>
                    <a:t>3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4CCADB9-BCC8-836A-3891-702A3CB7A6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0844" y="5397734"/>
                  <a:ext cx="1060597" cy="369332"/>
                </a:xfrm>
                <a:prstGeom prst="rect">
                  <a:avLst/>
                </a:prstGeom>
                <a:blipFill>
                  <a:blip r:embed="rId14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D3DA6E35-8123-1FA4-3746-59E42B2F8732}"/>
                    </a:ext>
                  </a:extLst>
                </p:cNvPr>
                <p:cNvSpPr txBox="1"/>
                <p:nvPr/>
              </p:nvSpPr>
              <p:spPr>
                <a:xfrm>
                  <a:off x="7626471" y="5398021"/>
                  <a:ext cx="81894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a14:m>
                  <a:r>
                    <a:rPr lang="en-US" dirty="0"/>
                    <a:t> 4</a:t>
                  </a:r>
                  <a:r>
                    <a:rPr lang="en-US" baseline="-25000" dirty="0"/>
                    <a:t> 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D3DA6E35-8123-1FA4-3746-59E42B2F87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6471" y="5398021"/>
                  <a:ext cx="818948" cy="369332"/>
                </a:xfrm>
                <a:prstGeom prst="rect">
                  <a:avLst/>
                </a:prstGeom>
                <a:blipFill>
                  <a:blip r:embed="rId15"/>
                  <a:stretch>
                    <a:fillRect t="-8197" r="-223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6A2B4C6-E973-BBD3-2702-2E1B4A80DCFB}"/>
                    </a:ext>
                  </a:extLst>
                </p:cNvPr>
                <p:cNvSpPr txBox="1"/>
                <p:nvPr/>
              </p:nvSpPr>
              <p:spPr>
                <a:xfrm>
                  <a:off x="7494272" y="5433074"/>
                  <a:ext cx="1971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6A2B4C6-E973-BBD3-2702-2E1B4A80DC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4272" y="5433074"/>
                  <a:ext cx="197169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18182" r="-18182"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0CB1600-10BA-5B8D-67CF-20F054CF7D9E}"/>
              </a:ext>
            </a:extLst>
          </p:cNvPr>
          <p:cNvCxnSpPr>
            <a:cxnSpLocks/>
          </p:cNvCxnSpPr>
          <p:nvPr/>
        </p:nvCxnSpPr>
        <p:spPr>
          <a:xfrm flipH="1">
            <a:off x="7902452" y="5082849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8FBBC26-DE74-3C4A-BF7A-F4BE5E04236F}"/>
              </a:ext>
            </a:extLst>
          </p:cNvPr>
          <p:cNvSpPr txBox="1"/>
          <p:nvPr/>
        </p:nvSpPr>
        <p:spPr>
          <a:xfrm>
            <a:off x="816287" y="2605617"/>
            <a:ext cx="2697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a program trace</a:t>
            </a:r>
          </a:p>
        </p:txBody>
      </p:sp>
    </p:spTree>
    <p:extLst>
      <p:ext uri="{BB962C8B-B14F-4D97-AF65-F5344CB8AC3E}">
        <p14:creationId xmlns:p14="http://schemas.microsoft.com/office/powerpoint/2010/main" val="322325801"/>
      </p:ext>
    </p:extLst>
  </p:cSld>
  <p:clrMapOvr>
    <a:masterClrMapping/>
  </p:clrMapOvr>
</p:sld>
</file>

<file path=ppt/slides/slide13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9BDED-8E76-A644-8B84-B4B2D457D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5405F-D9E0-4951-6404-FDBE730A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38172A-0F50-7319-13AC-2D3EA239B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From trees to Tests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FDE93-41E4-39E0-96E0-355D8BA6393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Concolic execution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130E71-AA91-D68B-3562-E1689D276D01}"/>
              </a:ext>
            </a:extLst>
          </p:cNvPr>
          <p:cNvSpPr txBox="1">
            <a:spLocks/>
          </p:cNvSpPr>
          <p:nvPr/>
        </p:nvSpPr>
        <p:spPr>
          <a:xfrm>
            <a:off x="847894" y="1543914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Wait a minute… We’re supposed to be building a test suite!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FB7C74-D63A-16CB-3231-4D28B3B1B141}"/>
              </a:ext>
            </a:extLst>
          </p:cNvPr>
          <p:cNvSpPr txBox="1"/>
          <p:nvPr/>
        </p:nvSpPr>
        <p:spPr>
          <a:xfrm>
            <a:off x="859380" y="2229713"/>
            <a:ext cx="523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 instead, we generated a symbolic execution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7A8B73D-AED3-8942-E932-23634CEE3970}"/>
                  </a:ext>
                </a:extLst>
              </p:cNvPr>
              <p:cNvSpPr/>
              <p:nvPr/>
            </p:nvSpPr>
            <p:spPr>
              <a:xfrm>
                <a:off x="10012649" y="2650964"/>
                <a:ext cx="914400" cy="131373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Line: 6</a:t>
                </a:r>
              </a:p>
              <a:p>
                <a:pPr algn="ctr"/>
                <a:r>
                  <a:rPr lang="en-US" dirty="0"/>
                  <a:t>x 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baseline="-2500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/>
                  <a:t>y = 0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 xmlns:p159="http://schemas.microsoft.com/office/powerpoint/2015/09/main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7A8B73D-AED3-8942-E932-23634CEE39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649" y="2650964"/>
                <a:ext cx="914400" cy="1313738"/>
              </a:xfrm>
              <a:prstGeom prst="rect">
                <a:avLst/>
              </a:prstGeom>
              <a:blipFill>
                <a:blip r:embed="rId2"/>
                <a:stretch>
                  <a:fillRect l="-658" t="-2304"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C756554-6480-E0B8-6305-082D279E5A92}"/>
              </a:ext>
            </a:extLst>
          </p:cNvPr>
          <p:cNvSpPr/>
          <p:nvPr/>
        </p:nvSpPr>
        <p:spPr>
          <a:xfrm>
            <a:off x="10017105" y="1335911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Line: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B05FC-E850-8E5A-843C-31C00353CFF9}"/>
              </a:ext>
            </a:extLst>
          </p:cNvPr>
          <p:cNvSpPr txBox="1"/>
          <p:nvPr/>
        </p:nvSpPr>
        <p:spPr>
          <a:xfrm>
            <a:off x="10884035" y="133833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7C2D1B-5FF3-6D7F-352F-C9355DD9F9D8}"/>
              </a:ext>
            </a:extLst>
          </p:cNvPr>
          <p:cNvSpPr txBox="1"/>
          <p:nvPr/>
        </p:nvSpPr>
        <p:spPr>
          <a:xfrm>
            <a:off x="11091188" y="133194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54C191-C9B3-F1A0-FEA5-F3257B360A2F}"/>
              </a:ext>
            </a:extLst>
          </p:cNvPr>
          <p:cNvSpPr txBox="1"/>
          <p:nvPr/>
        </p:nvSpPr>
        <p:spPr>
          <a:xfrm>
            <a:off x="11353094" y="132556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AA6007-736F-85B9-9577-41E28607E164}"/>
                  </a:ext>
                </a:extLst>
              </p:cNvPr>
              <p:cNvSpPr txBox="1"/>
              <p:nvPr/>
            </p:nvSpPr>
            <p:spPr>
              <a:xfrm>
                <a:off x="10059379" y="1598633"/>
                <a:ext cx="8062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x 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aseline="-25000" dirty="0"/>
              </a:p>
            </p:txBody>
          </p:sp>
        </mc:Choice>
        <mc:Fallback xmlns:a16="http://schemas.microsoft.com/office/drawing/2014/main" xmlns:p14="http://schemas.microsoft.com/office/powerpoint/2010/main" xmlns:p159="http://schemas.microsoft.com/office/powerpoint/2015/09/main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AA6007-736F-85B9-9577-41E28607E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379" y="1598633"/>
                <a:ext cx="806260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8A58C2-8B02-96AF-5708-7EECCE6ABCFA}"/>
              </a:ext>
            </a:extLst>
          </p:cNvPr>
          <p:cNvCxnSpPr>
            <a:cxnSpLocks/>
          </p:cNvCxnSpPr>
          <p:nvPr/>
        </p:nvCxnSpPr>
        <p:spPr>
          <a:xfrm flipH="1">
            <a:off x="10634829" y="148206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E0E577-BCC0-9B0C-93B0-A5B60CC61237}"/>
              </a:ext>
            </a:extLst>
          </p:cNvPr>
          <p:cNvCxnSpPr>
            <a:cxnSpLocks/>
          </p:cNvCxnSpPr>
          <p:nvPr/>
        </p:nvCxnSpPr>
        <p:spPr>
          <a:xfrm flipH="1">
            <a:off x="10923754" y="1491588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2BDC98-B298-4456-7FAA-B507425826CD}"/>
              </a:ext>
            </a:extLst>
          </p:cNvPr>
          <p:cNvCxnSpPr>
            <a:cxnSpLocks/>
          </p:cNvCxnSpPr>
          <p:nvPr/>
        </p:nvCxnSpPr>
        <p:spPr>
          <a:xfrm flipH="1">
            <a:off x="11139654" y="1485238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0C4FC85-327E-3CAB-B33E-07BA87A4291D}"/>
                  </a:ext>
                </a:extLst>
              </p:cNvPr>
              <p:cNvSpPr/>
              <p:nvPr/>
            </p:nvSpPr>
            <p:spPr>
              <a:xfrm>
                <a:off x="9625624" y="4641084"/>
                <a:ext cx="1722530" cy="15584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Line: 8</a:t>
                </a:r>
              </a:p>
              <a:p>
                <a:pPr algn="ctr"/>
                <a:r>
                  <a:rPr lang="en-US" dirty="0"/>
                  <a:t>x =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baseline="-2500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y = 7</a:t>
                </a:r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 xmlns:p159="http://schemas.microsoft.com/office/powerpoint/2015/09/main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0C4FC85-327E-3CAB-B33E-07BA87A42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624" y="4641084"/>
                <a:ext cx="1722530" cy="1558472"/>
              </a:xfrm>
              <a:prstGeom prst="rect">
                <a:avLst/>
              </a:prstGeom>
              <a:blipFill>
                <a:blip r:embed="rId4"/>
                <a:stretch>
                  <a:fillRect t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8F02127-02B5-E8F3-0B8B-356BC93158C6}"/>
                  </a:ext>
                </a:extLst>
              </p:cNvPr>
              <p:cNvSpPr txBox="1"/>
              <p:nvPr/>
            </p:nvSpPr>
            <p:spPr>
              <a:xfrm>
                <a:off x="10433330" y="5491204"/>
                <a:ext cx="818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= 4</a:t>
                </a:r>
                <a:r>
                  <a:rPr lang="en-US" baseline="-25000" dirty="0"/>
                  <a:t> </a:t>
                </a:r>
              </a:p>
            </p:txBody>
          </p:sp>
        </mc:Choice>
        <mc:Fallback xmlns:a16="http://schemas.microsoft.com/office/drawing/2014/main" xmlns:p14="http://schemas.microsoft.com/office/powerpoint/2010/main" xmlns:p159="http://schemas.microsoft.com/office/powerpoint/2015/09/main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8F02127-02B5-E8F3-0B8B-356BC9315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3330" y="5491204"/>
                <a:ext cx="818948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DE36234-C9DE-D794-96B8-C57384232A7E}"/>
                  </a:ext>
                </a:extLst>
              </p:cNvPr>
              <p:cNvSpPr txBox="1"/>
              <p:nvPr/>
            </p:nvSpPr>
            <p:spPr>
              <a:xfrm>
                <a:off x="9569377" y="5491960"/>
                <a:ext cx="1060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&gt; 3</a:t>
                </a:r>
              </a:p>
            </p:txBody>
          </p:sp>
        </mc:Choice>
        <mc:Fallback xmlns:a16="http://schemas.microsoft.com/office/drawing/2014/main" xmlns:p14="http://schemas.microsoft.com/office/powerpoint/2010/main" xmlns:p159="http://schemas.microsoft.com/office/powerpoint/2015/09/main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DE36234-C9DE-D794-96B8-C57384232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77" y="5491960"/>
                <a:ext cx="1060597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3B4C095-F6A1-E94D-0004-C759CC4E8956}"/>
              </a:ext>
            </a:extLst>
          </p:cNvPr>
          <p:cNvCxnSpPr>
            <a:cxnSpLocks/>
            <a:stCxn id="9" idx="2"/>
            <a:endCxn id="4" idx="0"/>
          </p:cNvCxnSpPr>
          <p:nvPr/>
        </p:nvCxnSpPr>
        <p:spPr>
          <a:xfrm flipH="1">
            <a:off x="10469849" y="2250311"/>
            <a:ext cx="4456" cy="4006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F41F588-C231-B06D-2758-B840C80C7386}"/>
              </a:ext>
            </a:extLst>
          </p:cNvPr>
          <p:cNvCxnSpPr>
            <a:cxnSpLocks/>
            <a:stCxn id="4" idx="2"/>
            <a:endCxn id="26" idx="0"/>
          </p:cNvCxnSpPr>
          <p:nvPr/>
        </p:nvCxnSpPr>
        <p:spPr>
          <a:xfrm>
            <a:off x="10469849" y="3964702"/>
            <a:ext cx="17040" cy="6763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871A219-AF42-FB91-024E-641747383FA6}"/>
              </a:ext>
            </a:extLst>
          </p:cNvPr>
          <p:cNvSpPr txBox="1"/>
          <p:nvPr/>
        </p:nvSpPr>
        <p:spPr>
          <a:xfrm>
            <a:off x="10066639" y="1867145"/>
            <a:ext cx="806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y = 0</a:t>
            </a:r>
            <a:endParaRPr lang="en-US" baseline="-25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2C9181-23BB-4AA9-E4C3-1B9A896AC804}"/>
              </a:ext>
            </a:extLst>
          </p:cNvPr>
          <p:cNvSpPr txBox="1"/>
          <p:nvPr/>
        </p:nvSpPr>
        <p:spPr>
          <a:xfrm>
            <a:off x="10940125" y="3207950"/>
            <a:ext cx="343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7 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32BABF5-8F12-0145-3231-0FAE9FAC413C}"/>
              </a:ext>
            </a:extLst>
          </p:cNvPr>
          <p:cNvCxnSpPr>
            <a:cxnSpLocks/>
          </p:cNvCxnSpPr>
          <p:nvPr/>
        </p:nvCxnSpPr>
        <p:spPr>
          <a:xfrm flipH="1">
            <a:off x="10622332" y="279028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06A6520-928B-2E7C-35C3-60C40AF893BB}"/>
              </a:ext>
            </a:extLst>
          </p:cNvPr>
          <p:cNvSpPr txBox="1"/>
          <p:nvPr/>
        </p:nvSpPr>
        <p:spPr>
          <a:xfrm>
            <a:off x="10873042" y="2662435"/>
            <a:ext cx="343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7 </a:t>
            </a:r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DD29ABF-E994-6F72-B0F8-66B60537DC42}"/>
              </a:ext>
            </a:extLst>
          </p:cNvPr>
          <p:cNvCxnSpPr>
            <a:cxnSpLocks/>
          </p:cNvCxnSpPr>
          <p:nvPr/>
        </p:nvCxnSpPr>
        <p:spPr>
          <a:xfrm flipH="1">
            <a:off x="10543250" y="3341984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96C0F04-99B4-2462-EEF2-C5D488AD0607}"/>
              </a:ext>
            </a:extLst>
          </p:cNvPr>
          <p:cNvSpPr txBox="1"/>
          <p:nvPr/>
        </p:nvSpPr>
        <p:spPr>
          <a:xfrm>
            <a:off x="10826198" y="464719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522055-8313-B416-2A08-FD57E2C69C7D}"/>
              </a:ext>
            </a:extLst>
          </p:cNvPr>
          <p:cNvSpPr txBox="1"/>
          <p:nvPr/>
        </p:nvSpPr>
        <p:spPr>
          <a:xfrm>
            <a:off x="10995957" y="4644621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DF62988-FC28-92F1-E8B6-D9EC5670BDB9}"/>
              </a:ext>
            </a:extLst>
          </p:cNvPr>
          <p:cNvCxnSpPr>
            <a:cxnSpLocks/>
          </p:cNvCxnSpPr>
          <p:nvPr/>
        </p:nvCxnSpPr>
        <p:spPr>
          <a:xfrm flipH="1">
            <a:off x="10647621" y="478291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A283781-8635-608F-A16C-A17701F7A6B0}"/>
              </a:ext>
            </a:extLst>
          </p:cNvPr>
          <p:cNvCxnSpPr>
            <a:cxnSpLocks/>
          </p:cNvCxnSpPr>
          <p:nvPr/>
        </p:nvCxnSpPr>
        <p:spPr>
          <a:xfrm flipH="1">
            <a:off x="10868603" y="478291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2D20745-A80C-DE85-5F73-B72F34CE3FF7}"/>
                  </a:ext>
                </a:extLst>
              </p:cNvPr>
              <p:cNvSpPr txBox="1"/>
              <p:nvPr/>
            </p:nvSpPr>
            <p:spPr>
              <a:xfrm>
                <a:off x="9992629" y="5855092"/>
                <a:ext cx="12316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xmlns:a="http://schemas.openxmlformats.org/drawingml/2006/main"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+ 1</a:t>
                </a:r>
                <a:r>
                  <a:rPr lang="en-US" baseline="-25000" dirty="0"/>
                  <a:t> </a:t>
                </a:r>
              </a:p>
            </p:txBody>
          </p:sp>
        </mc:Choice>
        <mc:Fallback xmlns:a16="http://schemas.microsoft.com/office/drawing/2014/main" xmlns:p14="http://schemas.microsoft.com/office/powerpoint/2010/main" xmlns:p159="http://schemas.microsoft.com/office/powerpoint/2015/09/main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2D20745-A80C-DE85-5F73-B72F34CE3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629" y="5855092"/>
                <a:ext cx="1231663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9A1D10E-4556-51CB-984B-EE038768225F}"/>
                  </a:ext>
                </a:extLst>
              </p:cNvPr>
              <p:cNvSpPr txBox="1"/>
              <p:nvPr/>
            </p:nvSpPr>
            <p:spPr>
              <a:xfrm>
                <a:off x="10701561" y="4913060"/>
                <a:ext cx="3172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 xmlns:p159="http://schemas.microsoft.com/office/powerpoint/2015/09/main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9A1D10E-4556-51CB-984B-EE0387682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1561" y="4913060"/>
                <a:ext cx="317241" cy="369332"/>
              </a:xfrm>
              <a:prstGeom prst="rect">
                <a:avLst/>
              </a:prstGeom>
              <a:blipFill>
                <a:blip r:embed="rId8"/>
                <a:stretch>
                  <a:fillRect l="-5769" r="-7692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2F06020-F61A-4DC2-90A3-53DDCAD3BC32}"/>
                  </a:ext>
                </a:extLst>
              </p:cNvPr>
              <p:cNvSpPr txBox="1"/>
              <p:nvPr/>
            </p:nvSpPr>
            <p:spPr>
              <a:xfrm>
                <a:off x="10363345" y="5537370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 xmlns:p159="http://schemas.microsoft.com/office/powerpoint/2015/09/main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2F06020-F61A-4DC2-90A3-53DDCAD3B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345" y="5537370"/>
                <a:ext cx="197169" cy="276999"/>
              </a:xfrm>
              <a:prstGeom prst="rect">
                <a:avLst/>
              </a:prstGeom>
              <a:blipFill>
                <a:blip r:embed="rId9"/>
                <a:stretch>
                  <a:fillRect l="-18750" r="-2187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9E0B4D2-BC15-D38D-781F-C9540E68EA46}"/>
                  </a:ext>
                </a:extLst>
              </p:cNvPr>
              <p:cNvSpPr txBox="1"/>
              <p:nvPr/>
            </p:nvSpPr>
            <p:spPr>
              <a:xfrm>
                <a:off x="9912367" y="5857720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 xmlns:p159="http://schemas.microsoft.com/office/powerpoint/2015/09/main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9E0B4D2-BC15-D38D-781F-C9540E68E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367" y="5857720"/>
                <a:ext cx="197169" cy="276999"/>
              </a:xfrm>
              <a:prstGeom prst="rect">
                <a:avLst/>
              </a:prstGeom>
              <a:blipFill>
                <a:blip r:embed="rId10"/>
                <a:stretch>
                  <a:fillRect l="-18750" r="-21875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0C997AD-83D2-A290-3869-92FF9891B891}"/>
              </a:ext>
            </a:extLst>
          </p:cNvPr>
          <p:cNvCxnSpPr>
            <a:cxnSpLocks/>
          </p:cNvCxnSpPr>
          <p:nvPr/>
        </p:nvCxnSpPr>
        <p:spPr>
          <a:xfrm flipH="1">
            <a:off x="10544044" y="5082849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3C72FB9-6A31-1043-F68C-CA50B64405E8}"/>
              </a:ext>
            </a:extLst>
          </p:cNvPr>
          <p:cNvSpPr txBox="1"/>
          <p:nvPr/>
        </p:nvSpPr>
        <p:spPr>
          <a:xfrm>
            <a:off x="816287" y="2605617"/>
            <a:ext cx="2697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a program trace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63AE8D1-48D0-7D8D-F4D7-5DB009C93C9F}"/>
              </a:ext>
            </a:extLst>
          </p:cNvPr>
          <p:cNvSpPr txBox="1"/>
          <p:nvPr/>
        </p:nvSpPr>
        <p:spPr>
          <a:xfrm>
            <a:off x="3356280" y="3099093"/>
            <a:ext cx="5633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trace shows us exactly which inputs were symbolic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FB5649-2540-CE52-D9B1-FDF30677488C}"/>
              </a:ext>
            </a:extLst>
          </p:cNvPr>
          <p:cNvSpPr txBox="1"/>
          <p:nvPr/>
        </p:nvSpPr>
        <p:spPr>
          <a:xfrm>
            <a:off x="3327255" y="3962679"/>
            <a:ext cx="502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path constraint gives us bounds on the input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FB3BD67B-DB17-D436-B950-98E694DAF254}"/>
              </a:ext>
            </a:extLst>
          </p:cNvPr>
          <p:cNvSpPr/>
          <p:nvPr/>
        </p:nvSpPr>
        <p:spPr>
          <a:xfrm>
            <a:off x="8294914" y="4136571"/>
            <a:ext cx="1429657" cy="1909879"/>
          </a:xfrm>
          <a:custGeom>
            <a:avLst/>
            <a:gdLst>
              <a:gd name="connsiteX0" fmla="*/ 0 w 1429657"/>
              <a:gd name="connsiteY0" fmla="*/ 0 h 1676400"/>
              <a:gd name="connsiteX1" fmla="*/ 783772 w 1429657"/>
              <a:gd name="connsiteY1" fmla="*/ 711200 h 1676400"/>
              <a:gd name="connsiteX2" fmla="*/ 1429657 w 1429657"/>
              <a:gd name="connsiteY2" fmla="*/ 1676400 h 1676400"/>
              <a:gd name="connsiteX0" fmla="*/ 0 w 1429657"/>
              <a:gd name="connsiteY0" fmla="*/ 0 h 1676400"/>
              <a:gd name="connsiteX1" fmla="*/ 457201 w 1429657"/>
              <a:gd name="connsiteY1" fmla="*/ 1386114 h 1676400"/>
              <a:gd name="connsiteX2" fmla="*/ 1429657 w 1429657"/>
              <a:gd name="connsiteY2" fmla="*/ 1676400 h 1676400"/>
              <a:gd name="connsiteX0" fmla="*/ 0 w 1429657"/>
              <a:gd name="connsiteY0" fmla="*/ 0 h 1863848"/>
              <a:gd name="connsiteX1" fmla="*/ 413658 w 1429657"/>
              <a:gd name="connsiteY1" fmla="*/ 1799771 h 1863848"/>
              <a:gd name="connsiteX2" fmla="*/ 1429657 w 1429657"/>
              <a:gd name="connsiteY2" fmla="*/ 1676400 h 1863848"/>
              <a:gd name="connsiteX0" fmla="*/ 0 w 1429657"/>
              <a:gd name="connsiteY0" fmla="*/ 0 h 1879490"/>
              <a:gd name="connsiteX1" fmla="*/ 413658 w 1429657"/>
              <a:gd name="connsiteY1" fmla="*/ 1799771 h 1879490"/>
              <a:gd name="connsiteX2" fmla="*/ 1429657 w 1429657"/>
              <a:gd name="connsiteY2" fmla="*/ 1676400 h 1879490"/>
              <a:gd name="connsiteX0" fmla="*/ 0 w 1429657"/>
              <a:gd name="connsiteY0" fmla="*/ 0 h 1909879"/>
              <a:gd name="connsiteX1" fmla="*/ 413658 w 1429657"/>
              <a:gd name="connsiteY1" fmla="*/ 1799771 h 1909879"/>
              <a:gd name="connsiteX2" fmla="*/ 1429657 w 1429657"/>
              <a:gd name="connsiteY2" fmla="*/ 1676400 h 1909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657" h="1909879">
                <a:moveTo>
                  <a:pt x="0" y="0"/>
                </a:moveTo>
                <a:cubicBezTo>
                  <a:pt x="272748" y="215900"/>
                  <a:pt x="175382" y="1520371"/>
                  <a:pt x="413658" y="1799771"/>
                </a:cubicBezTo>
                <a:cubicBezTo>
                  <a:pt x="651934" y="2079171"/>
                  <a:pt x="1080710" y="1747157"/>
                  <a:pt x="1429657" y="1676400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51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a16="http://schemas.microsoft.com/office/drawing/2014/main" xmlns:a14="http://schemas.microsoft.com/office/drawing/2010/main" xmlns:p14="http://schemas.microsoft.com/office/powerpoint/2010/main">
      <p:transition spd="slow">
        <p:fade/>
      </p:transition>
    </mc:Fallback>
  </mc:AlternateContent>
</p:sld>
</file>

<file path=ppt/slides/slide14.xml><?xml version="1.0" encoding="utf-8"?>
<p:sld xmlns:a16="http://schemas.microsoft.com/office/drawing/2014/main" xmlns:asvg="http://schemas.microsoft.com/office/drawing/2016/SVG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9EA79-196B-1260-6587-BCEE3862F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1D667-A0EB-3BFB-31B7-EF0F5181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A94A56-1A76-EC82-18B6-058D3D881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Representative Tool: KLEE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0863A9-9B59-988A-5000-44B6E899F3BD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Concolic execution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49D112A-462D-F70B-4096-D736C993BF08}"/>
              </a:ext>
            </a:extLst>
          </p:cNvPr>
          <p:cNvSpPr txBox="1">
            <a:spLocks/>
          </p:cNvSpPr>
          <p:nvPr/>
        </p:nvSpPr>
        <p:spPr>
          <a:xfrm>
            <a:off x="847894" y="1543914"/>
            <a:ext cx="70115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state-of-the-art symbolic execution engine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24FBC7-C5AB-5D7F-6C68-8AFCEFEFA422}"/>
              </a:ext>
            </a:extLst>
          </p:cNvPr>
          <p:cNvSpPr txBox="1"/>
          <p:nvPr/>
        </p:nvSpPr>
        <p:spPr>
          <a:xfrm>
            <a:off x="847894" y="2045047"/>
            <a:ext cx="2619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http://klee.doc.ic.ac.uk/</a:t>
            </a:r>
            <a:r>
              <a:rPr lang="en-US" dirty="0"/>
              <a:t> 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FC5AA45-88E0-70B5-721D-486BBBCC7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7580" y="2915512"/>
            <a:ext cx="3984171" cy="2324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624976-3A80-039A-8248-998BB2465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083" y="1403106"/>
            <a:ext cx="3984171" cy="51668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0266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a16="http://schemas.microsoft.com/office/drawing/2014/main" xmlns:asvg="http://schemas.microsoft.com/office/drawing/2016/SVG/main" xmlns:p14="http://schemas.microsoft.com/office/powerpoint/2010/main">
      <p:transition spd="slow">
        <p:fade/>
      </p:transition>
    </mc:Fallback>
  </mc:AlternateContent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4257F-3D43-06B3-9352-9D58B6DFB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7ABEF-A413-D884-A69B-620E1C6A92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E7EDE92-5D61-E449-C41E-17F14F1E22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Generating test cases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Analysis Termination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Concolic Execution</a:t>
            </a:r>
          </a:p>
        </p:txBody>
      </p:sp>
    </p:spTree>
    <p:extLst>
      <p:ext uri="{BB962C8B-B14F-4D97-AF65-F5344CB8AC3E}">
        <p14:creationId xmlns:p14="http://schemas.microsoft.com/office/powerpoint/2010/main" val="3389774956"/>
      </p:ext>
    </p:extLst>
  </p:cSld>
  <p:clrMapOvr>
    <a:masterClrMapping/>
  </p:clrMapOvr>
</p:sld>
</file>

<file path=ppt/slides/slide16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Termination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One advantage of symbolic execution: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F7908-60DE-4205-D2A7-C3AAE661A9B7}"/>
              </a:ext>
            </a:extLst>
          </p:cNvPr>
          <p:cNvSpPr txBox="1"/>
          <p:nvPr/>
        </p:nvSpPr>
        <p:spPr>
          <a:xfrm>
            <a:off x="838929" y="2260106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>
                <a:solidFill>
                  <a:srgbClr val="666666"/>
                </a:solidFill>
                <a:effectLst/>
              </a:rPr>
              <a:t>Partial credit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C0A43-B81C-4D05-440F-E604EAB68DF7}"/>
              </a:ext>
            </a:extLst>
          </p:cNvPr>
          <p:cNvSpPr txBox="1">
            <a:spLocks/>
          </p:cNvSpPr>
          <p:nvPr/>
        </p:nvSpPr>
        <p:spPr>
          <a:xfrm>
            <a:off x="847894" y="28796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can guarantee termination at the expense of completeness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41B30E-D5F4-A2AA-9A11-F3151B84B119}"/>
              </a:ext>
            </a:extLst>
          </p:cNvPr>
          <p:cNvSpPr txBox="1"/>
          <p:nvPr/>
        </p:nvSpPr>
        <p:spPr>
          <a:xfrm>
            <a:off x="838929" y="3537575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Quit after a threshold is met (Tree size? </a:t>
            </a:r>
            <a:r>
              <a:rPr lang="en-US" dirty="0">
                <a:solidFill>
                  <a:srgbClr val="666666"/>
                </a:solidFill>
              </a:rPr>
              <a:t>Clock time?)</a:t>
            </a:r>
            <a:endParaRPr lang="en-US" dirty="0"/>
          </a:p>
        </p:txBody>
      </p:sp>
      <p:sp>
        <p:nvSpPr>
          <p:cNvPr id="11" name="PROGCODE_c_concolic2.c">
            <a:extLst>
              <a:ext uri="{FF2B5EF4-FFF2-40B4-BE49-F238E27FC236}">
                <a16:creationId xmlns:a16="http://schemas.microsoft.com/office/drawing/2014/main" id="{90F9A3CD-671C-5A24-263D-4E9ADA2EA493}"/>
              </a:ext>
            </a:extLst>
          </p:cNvPr>
          <p:cNvSpPr txBox="1"/>
          <p:nvPr/>
        </p:nvSpPr>
        <p:spPr>
          <a:xfrm>
            <a:off x="1458335" y="4094085"/>
            <a:ext cx="438132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"stdio.h"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 = getchar();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(b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0183BD2-D922-2439-5CA7-816A3DB3A862}"/>
                  </a:ext>
                </a:extLst>
              </p:cNvPr>
              <p:cNvSpPr/>
              <p:nvPr/>
            </p:nvSpPr>
            <p:spPr>
              <a:xfrm>
                <a:off x="7336254" y="317151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Line: 6</a:t>
                </a:r>
              </a:p>
              <a:p>
                <a:pPr algn="ctr"/>
                <a:r>
                  <a:rPr lang="en-US" dirty="0"/>
                  <a:t>b 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xmlns:a="http://schemas.openxmlformats.org/drawingml/2006/main"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baseline="-2500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xmlns:a="http://schemas.openxmlformats.org/drawingml/2006/main"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= 5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0183BD2-D922-2439-5CA7-816A3DB3A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254" y="3171519"/>
                <a:ext cx="914400" cy="914400"/>
              </a:xfrm>
              <a:prstGeom prst="rect">
                <a:avLst/>
              </a:prstGeom>
              <a:blipFill>
                <a:blip r:embed="rId2"/>
                <a:stretch>
                  <a:fillRect l="-658" t="-2632" r="-1316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4D5827A-6176-C617-DCBE-878BECE6D679}"/>
                  </a:ext>
                </a:extLst>
              </p:cNvPr>
              <p:cNvSpPr/>
              <p:nvPr/>
            </p:nvSpPr>
            <p:spPr>
              <a:xfrm>
                <a:off x="9005614" y="3142773"/>
                <a:ext cx="914400" cy="94314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Line: 7</a:t>
                </a:r>
              </a:p>
              <a:p>
                <a:pPr algn="ctr"/>
                <a:r>
                  <a:rPr lang="en-US" dirty="0"/>
                  <a:t>b 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xmlns:a="http://schemas.openxmlformats.org/drawingml/2006/main"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baseline="-2500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xmlns:a="http://schemas.openxmlformats.org/drawingml/2006/main"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aseline="-25000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xmlns:a="http://schemas.openxmlformats.org/drawingml/2006/main"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4D5827A-6176-C617-DCBE-878BECE6D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614" y="3142773"/>
                <a:ext cx="914400" cy="943146"/>
              </a:xfrm>
              <a:prstGeom prst="rect">
                <a:avLst/>
              </a:prstGeom>
              <a:blipFill>
                <a:blip r:embed="rId3"/>
                <a:stretch>
                  <a:fillRect l="-658" t="-3205"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5BDF5E2-35A4-F9AD-1D30-9F25F02F604A}"/>
              </a:ext>
            </a:extLst>
          </p:cNvPr>
          <p:cNvSpPr/>
          <p:nvPr/>
        </p:nvSpPr>
        <p:spPr>
          <a:xfrm>
            <a:off x="8175279" y="1856466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Line: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A91433-A053-E501-D8E7-E643F518EA9E}"/>
              </a:ext>
            </a:extLst>
          </p:cNvPr>
          <p:cNvSpPr txBox="1"/>
          <p:nvPr/>
        </p:nvSpPr>
        <p:spPr>
          <a:xfrm>
            <a:off x="9042209" y="185889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A94E8E-FF5C-1AAA-0CD0-DCD9E515D834}"/>
              </a:ext>
            </a:extLst>
          </p:cNvPr>
          <p:cNvSpPr txBox="1"/>
          <p:nvPr/>
        </p:nvSpPr>
        <p:spPr>
          <a:xfrm>
            <a:off x="9249362" y="185250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D69591-F113-6E8C-80C9-D9A6FB00317A}"/>
              </a:ext>
            </a:extLst>
          </p:cNvPr>
          <p:cNvSpPr txBox="1"/>
          <p:nvPr/>
        </p:nvSpPr>
        <p:spPr>
          <a:xfrm>
            <a:off x="9511268" y="184611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D77F0D-47EF-8365-8BE9-9EF33596A7E3}"/>
                  </a:ext>
                </a:extLst>
              </p:cNvPr>
              <p:cNvSpPr txBox="1"/>
              <p:nvPr/>
            </p:nvSpPr>
            <p:spPr>
              <a:xfrm>
                <a:off x="8217553" y="2119188"/>
                <a:ext cx="8062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b 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xmlns:a="http://schemas.openxmlformats.org/drawingml/2006/main"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baseline="-25000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D77F0D-47EF-8365-8BE9-9EF33596A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553" y="2119188"/>
                <a:ext cx="806260" cy="369332"/>
              </a:xfrm>
              <a:prstGeom prst="rect">
                <a:avLst/>
              </a:prstGeom>
              <a:blipFill>
                <a:blip r:embed="rId4"/>
                <a:stretch>
                  <a:fillRect l="-454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0A47D1-5EC0-6DFF-DC42-8E08D4E61103}"/>
              </a:ext>
            </a:extLst>
          </p:cNvPr>
          <p:cNvCxnSpPr>
            <a:cxnSpLocks/>
          </p:cNvCxnSpPr>
          <p:nvPr/>
        </p:nvCxnSpPr>
        <p:spPr>
          <a:xfrm flipH="1">
            <a:off x="8793003" y="2002618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5EEAEDD-A551-810A-EF93-92EE4B2C9D03}"/>
              </a:ext>
            </a:extLst>
          </p:cNvPr>
          <p:cNvCxnSpPr>
            <a:cxnSpLocks/>
          </p:cNvCxnSpPr>
          <p:nvPr/>
        </p:nvCxnSpPr>
        <p:spPr>
          <a:xfrm flipH="1">
            <a:off x="9081928" y="201214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844FDAC-4EC5-3228-C382-2F4596C64285}"/>
              </a:ext>
            </a:extLst>
          </p:cNvPr>
          <p:cNvCxnSpPr>
            <a:cxnSpLocks/>
          </p:cNvCxnSpPr>
          <p:nvPr/>
        </p:nvCxnSpPr>
        <p:spPr>
          <a:xfrm flipH="1">
            <a:off x="9297828" y="200579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D44E20-5F6D-3310-2777-0AB104FA6106}"/>
              </a:ext>
            </a:extLst>
          </p:cNvPr>
          <p:cNvCxnSpPr>
            <a:cxnSpLocks/>
          </p:cNvCxnSpPr>
          <p:nvPr/>
        </p:nvCxnSpPr>
        <p:spPr>
          <a:xfrm flipH="1">
            <a:off x="9655239" y="3267628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4F49F61-C0A4-3B5D-A532-4314D1EA00D9}"/>
              </a:ext>
            </a:extLst>
          </p:cNvPr>
          <p:cNvSpPr txBox="1"/>
          <p:nvPr/>
        </p:nvSpPr>
        <p:spPr>
          <a:xfrm>
            <a:off x="9934838" y="314340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6976F3-18B7-38C6-966C-433F610D9F77}"/>
              </a:ext>
            </a:extLst>
          </p:cNvPr>
          <p:cNvCxnSpPr>
            <a:cxnSpLocks/>
          </p:cNvCxnSpPr>
          <p:nvPr/>
        </p:nvCxnSpPr>
        <p:spPr>
          <a:xfrm flipH="1">
            <a:off x="9974557" y="3296655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4101E9D-B882-4474-3F02-8D3D1B19D211}"/>
              </a:ext>
            </a:extLst>
          </p:cNvPr>
          <p:cNvSpPr txBox="1"/>
          <p:nvPr/>
        </p:nvSpPr>
        <p:spPr>
          <a:xfrm>
            <a:off x="10232378" y="315066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614F7AC-F30B-FD53-B489-BBDD10786997}"/>
              </a:ext>
            </a:extLst>
          </p:cNvPr>
          <p:cNvCxnSpPr>
            <a:cxnSpLocks/>
          </p:cNvCxnSpPr>
          <p:nvPr/>
        </p:nvCxnSpPr>
        <p:spPr>
          <a:xfrm flipH="1">
            <a:off x="10272097" y="3303914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9CF4535-D92F-3C5C-6A99-2E7315F35CB1}"/>
                  </a:ext>
                </a:extLst>
              </p:cNvPr>
              <p:cNvSpPr txBox="1"/>
              <p:nvPr/>
            </p:nvSpPr>
            <p:spPr>
              <a:xfrm>
                <a:off x="9901203" y="3396443"/>
                <a:ext cx="440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xmlns:a="http://schemas.openxmlformats.org/drawingml/2006/main"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9CF4535-D92F-3C5C-6A99-2E7315F35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203" y="3396443"/>
                <a:ext cx="4400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0E08929-CA9F-F099-85DE-08166FCA3F5C}"/>
              </a:ext>
            </a:extLst>
          </p:cNvPr>
          <p:cNvCxnSpPr>
            <a:cxnSpLocks/>
          </p:cNvCxnSpPr>
          <p:nvPr/>
        </p:nvCxnSpPr>
        <p:spPr>
          <a:xfrm flipH="1">
            <a:off x="9531868" y="357968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881AE86-9189-B48D-1D71-E8E8E62C9398}"/>
              </a:ext>
            </a:extLst>
          </p:cNvPr>
          <p:cNvSpPr txBox="1"/>
          <p:nvPr/>
        </p:nvSpPr>
        <p:spPr>
          <a:xfrm>
            <a:off x="10534824" y="311924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CB8615-21AB-56F0-07FE-D8122E01B2BC}"/>
                  </a:ext>
                </a:extLst>
              </p:cNvPr>
              <p:cNvSpPr/>
              <p:nvPr/>
            </p:nvSpPr>
            <p:spPr>
              <a:xfrm>
                <a:off x="8305197" y="4537528"/>
                <a:ext cx="914400" cy="15584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Line: 6</a:t>
                </a:r>
              </a:p>
              <a:p>
                <a:pPr algn="ctr"/>
                <a:r>
                  <a:rPr lang="en-US" dirty="0"/>
                  <a:t>b 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0" baseline="-25000" dirty="0">
                    <a:ea typeface="Cambria Math" panose="02040503050406030204" pitchFamily="18" charset="0"/>
                  </a:rPr>
                  <a:t>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xmlns:a="http://schemas.openxmlformats.org/drawingml/2006/main"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aseline="-25000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dirty="0"/>
                  <a:t>5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CB8615-21AB-56F0-07FE-D8122E01B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197" y="4537528"/>
                <a:ext cx="914400" cy="1558472"/>
              </a:xfrm>
              <a:prstGeom prst="rect">
                <a:avLst/>
              </a:prstGeom>
              <a:blipFill>
                <a:blip r:embed="rId6"/>
                <a:stretch>
                  <a:fillRect l="-658" t="-1550"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EDE8D1B-0100-FE10-A65E-CDF824596861}"/>
                  </a:ext>
                </a:extLst>
              </p:cNvPr>
              <p:cNvSpPr/>
              <p:nvPr/>
            </p:nvSpPr>
            <p:spPr>
              <a:xfrm>
                <a:off x="9742332" y="4508782"/>
                <a:ext cx="914400" cy="15872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Line: 7</a:t>
                </a:r>
              </a:p>
              <a:p>
                <a:pPr algn="ctr"/>
                <a:r>
                  <a:rPr lang="en-US" dirty="0"/>
                  <a:t>b 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0" baseline="-25000" dirty="0">
                    <a:ea typeface="Cambria Math" panose="02040503050406030204" pitchFamily="18" charset="0"/>
                  </a:rPr>
                  <a:t>2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xmlns:a="http://schemas.openxmlformats.org/drawingml/2006/main"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aseline="-25000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xmlns:a="http://schemas.openxmlformats.org/drawingml/2006/main"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EDE8D1B-0100-FE10-A65E-CDF8245968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332" y="4508782"/>
                <a:ext cx="914400" cy="1587218"/>
              </a:xfrm>
              <a:prstGeom prst="rect">
                <a:avLst/>
              </a:prstGeom>
              <a:blipFill>
                <a:blip r:embed="rId7"/>
                <a:stretch>
                  <a:fillRect l="-658" t="-1908"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8C17C87-77C0-9544-B2F2-F4BA1D9E7145}"/>
              </a:ext>
            </a:extLst>
          </p:cNvPr>
          <p:cNvCxnSpPr>
            <a:cxnSpLocks/>
          </p:cNvCxnSpPr>
          <p:nvPr/>
        </p:nvCxnSpPr>
        <p:spPr>
          <a:xfrm flipH="1">
            <a:off x="10391957" y="4633637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F248FDD-9AF8-D4A5-8C7B-5538865CE9A6}"/>
              </a:ext>
            </a:extLst>
          </p:cNvPr>
          <p:cNvSpPr txBox="1"/>
          <p:nvPr/>
        </p:nvSpPr>
        <p:spPr>
          <a:xfrm>
            <a:off x="10671556" y="450941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2A6B7DE-DE4A-6CEE-EA17-F05EAA1AA212}"/>
              </a:ext>
            </a:extLst>
          </p:cNvPr>
          <p:cNvCxnSpPr>
            <a:cxnSpLocks/>
          </p:cNvCxnSpPr>
          <p:nvPr/>
        </p:nvCxnSpPr>
        <p:spPr>
          <a:xfrm flipH="1">
            <a:off x="10711275" y="4662664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6273158-99ED-018D-7C71-1B2518DDEB2B}"/>
              </a:ext>
            </a:extLst>
          </p:cNvPr>
          <p:cNvSpPr txBox="1"/>
          <p:nvPr/>
        </p:nvSpPr>
        <p:spPr>
          <a:xfrm>
            <a:off x="10969096" y="451667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32BC90C-05C8-9C70-505E-AA8FC035F7EA}"/>
              </a:ext>
            </a:extLst>
          </p:cNvPr>
          <p:cNvCxnSpPr>
            <a:cxnSpLocks/>
          </p:cNvCxnSpPr>
          <p:nvPr/>
        </p:nvCxnSpPr>
        <p:spPr>
          <a:xfrm flipH="1">
            <a:off x="11008815" y="466992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685A64-1264-B494-DAF4-22B616EB279E}"/>
                  </a:ext>
                </a:extLst>
              </p:cNvPr>
              <p:cNvSpPr txBox="1"/>
              <p:nvPr/>
            </p:nvSpPr>
            <p:spPr>
              <a:xfrm>
                <a:off x="9679615" y="5376998"/>
                <a:ext cx="1060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b</a:t>
                </a:r>
                <a:r>
                  <a:rPr lang="en-US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xmlns:a="http://schemas.openxmlformats.org/drawingml/2006/main"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aseline="-25000" dirty="0"/>
                  <a:t>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685A64-1264-B494-DAF4-22B616EB2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9615" y="5376998"/>
                <a:ext cx="1060597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568919C4-8E88-16F3-9212-247DDB9E4C98}"/>
              </a:ext>
            </a:extLst>
          </p:cNvPr>
          <p:cNvSpPr txBox="1"/>
          <p:nvPr/>
        </p:nvSpPr>
        <p:spPr>
          <a:xfrm>
            <a:off x="11271542" y="448525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83EC7CD-6803-2EA7-82FF-8659FF6F84E7}"/>
                  </a:ext>
                </a:extLst>
              </p:cNvPr>
              <p:cNvSpPr txBox="1"/>
              <p:nvPr/>
            </p:nvSpPr>
            <p:spPr>
              <a:xfrm>
                <a:off x="8335336" y="5655125"/>
                <a:ext cx="818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xmlns:a="http://schemas.openxmlformats.org/drawingml/2006/main"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= 5</a:t>
                </a:r>
                <a:r>
                  <a:rPr lang="en-US" baseline="-25000" dirty="0"/>
                  <a:t>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83EC7CD-6803-2EA7-82FF-8659FF6F8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336" y="5655125"/>
                <a:ext cx="818948" cy="369332"/>
              </a:xfrm>
              <a:prstGeom prst="rect">
                <a:avLst/>
              </a:prstGeom>
              <a:blipFill>
                <a:blip r:embed="rId9"/>
                <a:stretch>
                  <a:fillRect t="-10000" r="-296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464EC8B-D266-0857-439A-74970D65DF70}"/>
                  </a:ext>
                </a:extLst>
              </p:cNvPr>
              <p:cNvSpPr txBox="1"/>
              <p:nvPr/>
            </p:nvSpPr>
            <p:spPr>
              <a:xfrm>
                <a:off x="8242705" y="5369744"/>
                <a:ext cx="1060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b</a:t>
                </a:r>
                <a:r>
                  <a:rPr lang="en-US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xmlns:a="http://schemas.openxmlformats.org/drawingml/2006/main"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aseline="-25000" dirty="0"/>
                  <a:t>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464EC8B-D266-0857-439A-74970D65D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705" y="5369744"/>
                <a:ext cx="1060597" cy="369332"/>
              </a:xfrm>
              <a:prstGeom prst="rect">
                <a:avLst/>
              </a:prstGeom>
              <a:blipFill>
                <a:blip r:embed="rId10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40B08CC-9976-8B4B-ADC7-3873BF0473A7}"/>
                  </a:ext>
                </a:extLst>
              </p:cNvPr>
              <p:cNvSpPr txBox="1"/>
              <p:nvPr/>
            </p:nvSpPr>
            <p:spPr>
              <a:xfrm>
                <a:off x="9779506" y="5713183"/>
                <a:ext cx="818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xmlns:a="http://schemas.openxmlformats.org/drawingml/2006/main"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5</a:t>
                </a:r>
                <a:r>
                  <a:rPr lang="en-US" baseline="-25000" dirty="0"/>
                  <a:t>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40B08CC-9976-8B4B-ADC7-3873BF047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506" y="5713183"/>
                <a:ext cx="818948" cy="369332"/>
              </a:xfrm>
              <a:prstGeom prst="rect">
                <a:avLst/>
              </a:prstGeom>
              <a:blipFill>
                <a:blip r:embed="rId11"/>
                <a:stretch>
                  <a:fillRect t="-8197" r="-592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B04FD8D-FE2F-393B-B7E0-0990C96AE674}"/>
              </a:ext>
            </a:extLst>
          </p:cNvPr>
          <p:cNvCxnSpPr>
            <a:stCxn id="9" idx="2"/>
            <a:endCxn id="14" idx="0"/>
          </p:cNvCxnSpPr>
          <p:nvPr/>
        </p:nvCxnSpPr>
        <p:spPr>
          <a:xfrm flipH="1">
            <a:off x="7793454" y="2770866"/>
            <a:ext cx="839025" cy="4006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BD3D85A-DEC5-B6DA-97EA-57A4E4FDEA42}"/>
              </a:ext>
            </a:extLst>
          </p:cNvPr>
          <p:cNvCxnSpPr>
            <a:cxnSpLocks/>
            <a:stCxn id="9" idx="2"/>
            <a:endCxn id="15" idx="0"/>
          </p:cNvCxnSpPr>
          <p:nvPr/>
        </p:nvCxnSpPr>
        <p:spPr>
          <a:xfrm>
            <a:off x="8632479" y="2770866"/>
            <a:ext cx="830335" cy="3719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0C2FA89-CEA5-1C24-E53C-A5E5950BEFA3}"/>
              </a:ext>
            </a:extLst>
          </p:cNvPr>
          <p:cNvCxnSpPr>
            <a:cxnSpLocks/>
            <a:stCxn id="15" idx="2"/>
            <a:endCxn id="36" idx="0"/>
          </p:cNvCxnSpPr>
          <p:nvPr/>
        </p:nvCxnSpPr>
        <p:spPr>
          <a:xfrm>
            <a:off x="9462814" y="4085919"/>
            <a:ext cx="736718" cy="4228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CE81A39-0C0F-6ADC-74FD-BFA3667C9DF1}"/>
              </a:ext>
            </a:extLst>
          </p:cNvPr>
          <p:cNvCxnSpPr>
            <a:cxnSpLocks/>
            <a:stCxn id="15" idx="2"/>
            <a:endCxn id="35" idx="0"/>
          </p:cNvCxnSpPr>
          <p:nvPr/>
        </p:nvCxnSpPr>
        <p:spPr>
          <a:xfrm flipH="1">
            <a:off x="8762397" y="4085919"/>
            <a:ext cx="700417" cy="4516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973F4C5-8592-7D34-FB59-901CFB31A4DD}"/>
                  </a:ext>
                </a:extLst>
              </p:cNvPr>
              <p:cNvSpPr txBox="1"/>
              <p:nvPr/>
            </p:nvSpPr>
            <p:spPr>
              <a:xfrm>
                <a:off x="10619682" y="4796235"/>
                <a:ext cx="440067" cy="362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/>
                  <a:t>3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973F4C5-8592-7D34-FB59-901CFB31A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9682" y="4796235"/>
                <a:ext cx="440067" cy="362984"/>
              </a:xfrm>
              <a:prstGeom prst="rect">
                <a:avLst/>
              </a:prstGeom>
              <a:blipFill>
                <a:blip r:embed="rId12"/>
                <a:stretch>
                  <a:fillRect b="-23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B0EAB0D-1355-9281-11AB-F47638899F91}"/>
              </a:ext>
            </a:extLst>
          </p:cNvPr>
          <p:cNvCxnSpPr>
            <a:cxnSpLocks/>
          </p:cNvCxnSpPr>
          <p:nvPr/>
        </p:nvCxnSpPr>
        <p:spPr>
          <a:xfrm flipH="1">
            <a:off x="10288380" y="4952679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38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  <p:bldP spid="16" grpId="0"/>
      <p:bldP spid="17" grpId="0"/>
      <p:bldP spid="18" grpId="0"/>
      <p:bldP spid="20" grpId="0"/>
      <p:bldP spid="28" grpId="0"/>
      <p:bldP spid="30" grpId="0"/>
      <p:bldP spid="32" grpId="0"/>
      <p:bldP spid="34" grpId="0"/>
      <p:bldP spid="35" grpId="0" animBg="1"/>
      <p:bldP spid="36" grpId="0" animBg="1"/>
      <p:bldP spid="38" grpId="0"/>
      <p:bldP spid="40" grpId="0"/>
      <p:bldP spid="42" grpId="0"/>
      <p:bldP spid="44" grpId="0"/>
      <p:bldP spid="45" grpId="0"/>
      <p:bldP spid="46" grpId="0"/>
      <p:bldP spid="47" grpId="0"/>
      <p:bldP spid="59" grpId="0"/>
    </p:bldLst>
  </p:timing>
</p:sld>
</file>

<file path=ppt/slides/slide17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State Pruning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Termination Insight: A redundant state has redundant successors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F7908-60DE-4205-D2A7-C3AAE661A9B7}"/>
              </a:ext>
            </a:extLst>
          </p:cNvPr>
          <p:cNvSpPr txBox="1"/>
          <p:nvPr/>
        </p:nvSpPr>
        <p:spPr>
          <a:xfrm>
            <a:off x="838929" y="2470774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* With proper environmental handling</a:t>
            </a:r>
            <a:endParaRPr lang="en-US" dirty="0"/>
          </a:p>
        </p:txBody>
      </p:sp>
      <p:sp>
        <p:nvSpPr>
          <p:cNvPr id="3" name="PROGCODE_c_concolic2.c">
            <a:extLst>
              <a:ext uri="{FF2B5EF4-FFF2-40B4-BE49-F238E27FC236}">
                <a16:creationId xmlns:a16="http://schemas.microsoft.com/office/drawing/2014/main" id="{BC6CA216-B4B2-146B-E67A-553458F38A4F}"/>
              </a:ext>
            </a:extLst>
          </p:cNvPr>
          <p:cNvSpPr txBox="1"/>
          <p:nvPr/>
        </p:nvSpPr>
        <p:spPr>
          <a:xfrm>
            <a:off x="1458335" y="3416063"/>
            <a:ext cx="438132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"stdio.h"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 = getchar();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(b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0748C53-7205-54C7-7AC6-596E6273AADB}"/>
              </a:ext>
            </a:extLst>
          </p:cNvPr>
          <p:cNvSpPr/>
          <p:nvPr/>
        </p:nvSpPr>
        <p:spPr>
          <a:xfrm>
            <a:off x="8762397" y="3010678"/>
            <a:ext cx="2453571" cy="122061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0905F5F-D368-D36E-A5A7-60E42E1BAF1D}"/>
              </a:ext>
            </a:extLst>
          </p:cNvPr>
          <p:cNvSpPr/>
          <p:nvPr/>
        </p:nvSpPr>
        <p:spPr>
          <a:xfrm>
            <a:off x="9488797" y="4396106"/>
            <a:ext cx="2453571" cy="183052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A9F8A9-5CF6-7645-8D29-0A2C362A7A3F}"/>
              </a:ext>
            </a:extLst>
          </p:cNvPr>
          <p:cNvSpPr txBox="1"/>
          <p:nvPr/>
        </p:nvSpPr>
        <p:spPr>
          <a:xfrm rot="19814775">
            <a:off x="10273762" y="2247221"/>
            <a:ext cx="136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Redundant!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59A48BB-2108-7AEF-4629-3AB3369E49C1}"/>
              </a:ext>
            </a:extLst>
          </p:cNvPr>
          <p:cNvGrpSpPr/>
          <p:nvPr/>
        </p:nvGrpSpPr>
        <p:grpSpPr>
          <a:xfrm>
            <a:off x="7336254" y="1846118"/>
            <a:ext cx="4240180" cy="4249882"/>
            <a:chOff x="7336254" y="1846118"/>
            <a:chExt cx="4240180" cy="42498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A0256789-9B7F-D401-CEBB-1A8E6D2BCD88}"/>
                    </a:ext>
                  </a:extLst>
                </p:cNvPr>
                <p:cNvSpPr/>
                <p:nvPr/>
              </p:nvSpPr>
              <p:spPr>
                <a:xfrm>
                  <a:off x="7336254" y="317151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Line: 6</a:t>
                  </a:r>
                </a:p>
                <a:p>
                  <a:pPr algn="ctr"/>
                  <a:r>
                    <a:rPr lang="en-US" dirty="0"/>
                    <a:t>b =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xmlns:a="http://schemas.openxmlformats.org/drawingml/2006/main"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b="0" baseline="-25000" dirty="0"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xmlns:a="http://schemas.openxmlformats.org/drawingml/2006/main"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baseline="-25000" dirty="0"/>
                    <a:t> </a:t>
                  </a:r>
                  <a:r>
                    <a:rPr lang="en-US" dirty="0"/>
                    <a:t>= 5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A0256789-9B7F-D401-CEBB-1A8E6D2BCD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6254" y="3171519"/>
                  <a:ext cx="914400" cy="914400"/>
                </a:xfrm>
                <a:prstGeom prst="rect">
                  <a:avLst/>
                </a:prstGeom>
                <a:blipFill>
                  <a:blip r:embed="rId2"/>
                  <a:stretch>
                    <a:fillRect l="-658" t="-2632" r="-1316" b="-98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006CD94-182C-00E6-DD7C-96485D79CD94}"/>
                    </a:ext>
                  </a:extLst>
                </p:cNvPr>
                <p:cNvSpPr/>
                <p:nvPr/>
              </p:nvSpPr>
              <p:spPr>
                <a:xfrm>
                  <a:off x="9005614" y="3142773"/>
                  <a:ext cx="914400" cy="94314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Line: 7</a:t>
                  </a:r>
                </a:p>
                <a:p>
                  <a:pPr algn="ctr"/>
                  <a:r>
                    <a:rPr lang="en-US" dirty="0"/>
                    <a:t>b =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xmlns:a="http://schemas.openxmlformats.org/drawingml/2006/main"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b="0" baseline="-25000" dirty="0"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xmlns:a="http://schemas.openxmlformats.org/drawingml/2006/main"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baseline="-25000" dirty="0"/>
                    <a:t>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xmlns:a="http://schemas.openxmlformats.org/drawingml/2006/main"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006CD94-182C-00E6-DD7C-96485D79CD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5614" y="3142773"/>
                  <a:ext cx="914400" cy="943146"/>
                </a:xfrm>
                <a:prstGeom prst="rect">
                  <a:avLst/>
                </a:prstGeom>
                <a:blipFill>
                  <a:blip r:embed="rId3"/>
                  <a:stretch>
                    <a:fillRect l="-658" t="-3205" r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2A42BEE-9234-CE5A-9F3D-2651C13FB3CE}"/>
                </a:ext>
              </a:extLst>
            </p:cNvPr>
            <p:cNvSpPr/>
            <p:nvPr/>
          </p:nvSpPr>
          <p:spPr>
            <a:xfrm>
              <a:off x="8175279" y="1856466"/>
              <a:ext cx="914400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Line: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5066107-258C-BF71-7B6C-F7FC74A50698}"/>
                </a:ext>
              </a:extLst>
            </p:cNvPr>
            <p:cNvSpPr txBox="1"/>
            <p:nvPr/>
          </p:nvSpPr>
          <p:spPr>
            <a:xfrm>
              <a:off x="9042209" y="185889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76E85A6-2176-DC9D-C968-90661A26E2FF}"/>
                </a:ext>
              </a:extLst>
            </p:cNvPr>
            <p:cNvSpPr txBox="1"/>
            <p:nvPr/>
          </p:nvSpPr>
          <p:spPr>
            <a:xfrm>
              <a:off x="9249362" y="1852504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957A13B-C8AE-D38B-6ED7-AE49AF0F0E96}"/>
                </a:ext>
              </a:extLst>
            </p:cNvPr>
            <p:cNvSpPr txBox="1"/>
            <p:nvPr/>
          </p:nvSpPr>
          <p:spPr>
            <a:xfrm>
              <a:off x="9511268" y="184611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B63D89D-0D22-E4D2-2D7C-CD2EDEF3DD47}"/>
                    </a:ext>
                  </a:extLst>
                </p:cNvPr>
                <p:cNvSpPr txBox="1"/>
                <p:nvPr/>
              </p:nvSpPr>
              <p:spPr>
                <a:xfrm>
                  <a:off x="8217553" y="2119188"/>
                  <a:ext cx="80626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b =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xmlns:a="http://schemas.openxmlformats.org/drawingml/2006/main"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baseline="-25000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B63D89D-0D22-E4D2-2D7C-CD2EDEF3DD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7553" y="2119188"/>
                  <a:ext cx="806260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545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A7329BB-5AB7-1977-9992-5603DBF7BF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3003" y="2002618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772A519-74E2-BCAE-139E-15A06CF0D0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81928" y="2012143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641917F-3653-1562-1BED-DCB2B07EC6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7828" y="2005793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6433147-37F5-24BC-0A5D-85D34B3235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55239" y="3267628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3F1F863-3CD1-C1AD-DDD9-6F003EA787DB}"/>
                </a:ext>
              </a:extLst>
            </p:cNvPr>
            <p:cNvSpPr txBox="1"/>
            <p:nvPr/>
          </p:nvSpPr>
          <p:spPr>
            <a:xfrm>
              <a:off x="9934838" y="3143402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55CC8E4-CBA8-3AD1-BC7D-AFF9BDE432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74557" y="3296655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81FC8FE-38D0-800B-F159-FA6902272005}"/>
                </a:ext>
              </a:extLst>
            </p:cNvPr>
            <p:cNvSpPr txBox="1"/>
            <p:nvPr/>
          </p:nvSpPr>
          <p:spPr>
            <a:xfrm>
              <a:off x="10232378" y="315066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7EBC6A0-72AF-BF87-958C-19ACD9A02A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72097" y="3303914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9D8CC541-9F44-02AD-3794-85BBF7787B5F}"/>
                    </a:ext>
                  </a:extLst>
                </p:cNvPr>
                <p:cNvSpPr txBox="1"/>
                <p:nvPr/>
              </p:nvSpPr>
              <p:spPr>
                <a:xfrm>
                  <a:off x="9901203" y="3396443"/>
                  <a:ext cx="4400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xmlns:a="http://schemas.openxmlformats.org/drawingml/2006/main"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9D8CC541-9F44-02AD-3794-85BBF7787B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203" y="3396443"/>
                  <a:ext cx="44006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C70240A-FAAE-FB36-5894-CC495EA05C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31868" y="3579683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1450D05-4127-5C25-AC4E-77F2370C111B}"/>
                </a:ext>
              </a:extLst>
            </p:cNvPr>
            <p:cNvSpPr txBox="1"/>
            <p:nvPr/>
          </p:nvSpPr>
          <p:spPr>
            <a:xfrm>
              <a:off x="10534824" y="311924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07A73BEC-162F-0EC6-D544-3A4419CA62B1}"/>
                    </a:ext>
                  </a:extLst>
                </p:cNvPr>
                <p:cNvSpPr/>
                <p:nvPr/>
              </p:nvSpPr>
              <p:spPr>
                <a:xfrm>
                  <a:off x="8305197" y="4537528"/>
                  <a:ext cx="914400" cy="155847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Line: 6</a:t>
                  </a:r>
                </a:p>
                <a:p>
                  <a:pPr algn="ctr"/>
                  <a:r>
                    <a:rPr lang="en-US" dirty="0"/>
                    <a:t>b =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b="0" baseline="-25000" dirty="0">
                      <a:ea typeface="Cambria Math" panose="02040503050406030204" pitchFamily="18" charset="0"/>
                    </a:rPr>
                    <a:t>1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xmlns:a="http://schemas.openxmlformats.org/drawingml/2006/main"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baseline="-25000" dirty="0"/>
                    <a:t>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 </m:t>
                      </m:r>
                    </m:oMath>
                  </a14:m>
                  <a:r>
                    <a:rPr lang="en-US" dirty="0"/>
                    <a:t>5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07A73BEC-162F-0EC6-D544-3A4419CA62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197" y="4537528"/>
                  <a:ext cx="914400" cy="1558472"/>
                </a:xfrm>
                <a:prstGeom prst="rect">
                  <a:avLst/>
                </a:prstGeom>
                <a:blipFill>
                  <a:blip r:embed="rId6"/>
                  <a:stretch>
                    <a:fillRect l="-658" t="-1550" r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8FFEFBC0-ABC8-072C-8A11-4274BB9A9D18}"/>
                    </a:ext>
                  </a:extLst>
                </p:cNvPr>
                <p:cNvSpPr/>
                <p:nvPr/>
              </p:nvSpPr>
              <p:spPr>
                <a:xfrm>
                  <a:off x="9742332" y="4508782"/>
                  <a:ext cx="914400" cy="158721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Line: 7</a:t>
                  </a:r>
                </a:p>
                <a:p>
                  <a:pPr algn="ctr"/>
                  <a:r>
                    <a:rPr lang="en-US" dirty="0"/>
                    <a:t>b =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b="0" baseline="-25000" dirty="0">
                      <a:ea typeface="Cambria Math" panose="02040503050406030204" pitchFamily="18" charset="0"/>
                    </a:rPr>
                    <a:t>2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xmlns:a="http://schemas.openxmlformats.org/drawingml/2006/main"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baseline="-25000" dirty="0"/>
                    <a:t>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xmlns:a="http://schemas.openxmlformats.org/drawingml/2006/main"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8FFEFBC0-ABC8-072C-8A11-4274BB9A9D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2332" y="4508782"/>
                  <a:ext cx="914400" cy="1587218"/>
                </a:xfrm>
                <a:prstGeom prst="rect">
                  <a:avLst/>
                </a:prstGeom>
                <a:blipFill>
                  <a:blip r:embed="rId7"/>
                  <a:stretch>
                    <a:fillRect l="-658" t="-1908" r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E1D7EDF-A418-530B-59C2-7C53DB513E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91957" y="4633637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127A72C-DA29-B96B-D2BE-9D8F46563FB7}"/>
                </a:ext>
              </a:extLst>
            </p:cNvPr>
            <p:cNvSpPr txBox="1"/>
            <p:nvPr/>
          </p:nvSpPr>
          <p:spPr>
            <a:xfrm>
              <a:off x="10671556" y="450941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BF06B1E-3C20-85EB-9F60-C5585320E4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11275" y="4662664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94FFC85-99F2-1298-8920-1C728E38835A}"/>
                </a:ext>
              </a:extLst>
            </p:cNvPr>
            <p:cNvSpPr txBox="1"/>
            <p:nvPr/>
          </p:nvSpPr>
          <p:spPr>
            <a:xfrm>
              <a:off x="10969096" y="451667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DAC54A7-CEDA-BCB4-7AF6-FA181BC369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08815" y="4669923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81213F8-C0D6-02C8-46F6-510C54B57284}"/>
                    </a:ext>
                  </a:extLst>
                </p:cNvPr>
                <p:cNvSpPr txBox="1"/>
                <p:nvPr/>
              </p:nvSpPr>
              <p:spPr>
                <a:xfrm>
                  <a:off x="9679615" y="5376998"/>
                  <a:ext cx="106059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ea typeface="Cambria Math" panose="02040503050406030204" pitchFamily="18" charset="0"/>
                    </a:rPr>
                    <a:t>b</a:t>
                  </a:r>
                  <a:r>
                    <a:rPr lang="en-US" baseline="-25000" dirty="0">
                      <a:ea typeface="Cambria Math" panose="02040503050406030204" pitchFamily="18" charset="0"/>
                    </a:rPr>
                    <a:t>2</a:t>
                  </a:r>
                  <a:r>
                    <a:rPr lang="en-US" dirty="0">
                      <a:ea typeface="Cambria Math" panose="020405030504060302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xmlns:a="http://schemas.openxmlformats.org/drawingml/2006/main"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baseline="-25000" dirty="0"/>
                    <a:t> 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81213F8-C0D6-02C8-46F6-510C54B572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9615" y="5376998"/>
                  <a:ext cx="1060597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D2D546E-C60F-8657-80E4-71CABA741776}"/>
                </a:ext>
              </a:extLst>
            </p:cNvPr>
            <p:cNvSpPr txBox="1"/>
            <p:nvPr/>
          </p:nvSpPr>
          <p:spPr>
            <a:xfrm>
              <a:off x="11271542" y="4485257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65B69EA8-C964-CC78-FB50-9B8BAE27A910}"/>
                    </a:ext>
                  </a:extLst>
                </p:cNvPr>
                <p:cNvSpPr txBox="1"/>
                <p:nvPr/>
              </p:nvSpPr>
              <p:spPr>
                <a:xfrm>
                  <a:off x="8335336" y="5655125"/>
                  <a:ext cx="81894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xmlns:a="http://schemas.openxmlformats.org/drawingml/2006/main"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dirty="0"/>
                    <a:t> = 5</a:t>
                  </a:r>
                  <a:r>
                    <a:rPr lang="en-US" baseline="-25000" dirty="0"/>
                    <a:t> 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65B69EA8-C964-CC78-FB50-9B8BAE27A9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5336" y="5655125"/>
                  <a:ext cx="818948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10000" r="-296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2D6921F-46B5-E184-A165-A0995781D0D2}"/>
                    </a:ext>
                  </a:extLst>
                </p:cNvPr>
                <p:cNvSpPr txBox="1"/>
                <p:nvPr/>
              </p:nvSpPr>
              <p:spPr>
                <a:xfrm>
                  <a:off x="8242705" y="5369744"/>
                  <a:ext cx="106059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ea typeface="Cambria Math" panose="02040503050406030204" pitchFamily="18" charset="0"/>
                    </a:rPr>
                    <a:t>b</a:t>
                  </a:r>
                  <a:r>
                    <a:rPr lang="en-US" baseline="-25000" dirty="0">
                      <a:ea typeface="Cambria Math" panose="02040503050406030204" pitchFamily="18" charset="0"/>
                    </a:rPr>
                    <a:t>2</a:t>
                  </a:r>
                  <a:r>
                    <a:rPr lang="en-US" dirty="0">
                      <a:ea typeface="Cambria Math" panose="020405030504060302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xmlns:a="http://schemas.openxmlformats.org/drawingml/2006/main"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baseline="-25000" dirty="0"/>
                    <a:t> 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2D6921F-46B5-E184-A165-A0995781D0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2705" y="5369744"/>
                  <a:ext cx="1060597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CAE6657C-BDAC-A6EE-D9E0-FC1EBF77B771}"/>
                    </a:ext>
                  </a:extLst>
                </p:cNvPr>
                <p:cNvSpPr txBox="1"/>
                <p:nvPr/>
              </p:nvSpPr>
              <p:spPr>
                <a:xfrm>
                  <a:off x="9779506" y="5713183"/>
                  <a:ext cx="81894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xmlns:a="http://schemas.openxmlformats.org/drawingml/2006/main"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a14:m>
                  <a:r>
                    <a:rPr lang="en-US" dirty="0"/>
                    <a:t> 5</a:t>
                  </a:r>
                  <a:r>
                    <a:rPr lang="en-US" baseline="-25000" dirty="0"/>
                    <a:t> 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CAE6657C-BDAC-A6EE-D9E0-FC1EBF77B7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9506" y="5713183"/>
                  <a:ext cx="818948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8197" r="-592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C0673AF-B904-5A60-E13A-D168903815EC}"/>
                </a:ext>
              </a:extLst>
            </p:cNvPr>
            <p:cNvCxnSpPr>
              <a:stCxn id="50" idx="2"/>
              <a:endCxn id="48" idx="0"/>
            </p:cNvCxnSpPr>
            <p:nvPr/>
          </p:nvCxnSpPr>
          <p:spPr>
            <a:xfrm flipH="1">
              <a:off x="7793454" y="2770866"/>
              <a:ext cx="839025" cy="4006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9A729BF-E41B-7408-7E77-3A0F5B428E8A}"/>
                </a:ext>
              </a:extLst>
            </p:cNvPr>
            <p:cNvCxnSpPr>
              <a:cxnSpLocks/>
              <a:stCxn id="50" idx="2"/>
              <a:endCxn id="49" idx="0"/>
            </p:cNvCxnSpPr>
            <p:nvPr/>
          </p:nvCxnSpPr>
          <p:spPr>
            <a:xfrm>
              <a:off x="8632479" y="2770866"/>
              <a:ext cx="830335" cy="3719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997A895E-9A2F-FF0F-18BB-4962F0952C46}"/>
                </a:ext>
              </a:extLst>
            </p:cNvPr>
            <p:cNvCxnSpPr>
              <a:cxnSpLocks/>
              <a:stCxn id="49" idx="2"/>
              <a:endCxn id="67" idx="0"/>
            </p:cNvCxnSpPr>
            <p:nvPr/>
          </p:nvCxnSpPr>
          <p:spPr>
            <a:xfrm>
              <a:off x="9462814" y="4085919"/>
              <a:ext cx="736718" cy="42286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D8333C2-60A1-3028-237D-130FD774BF0D}"/>
                </a:ext>
              </a:extLst>
            </p:cNvPr>
            <p:cNvCxnSpPr>
              <a:cxnSpLocks/>
              <a:stCxn id="49" idx="2"/>
              <a:endCxn id="66" idx="0"/>
            </p:cNvCxnSpPr>
            <p:nvPr/>
          </p:nvCxnSpPr>
          <p:spPr>
            <a:xfrm flipH="1">
              <a:off x="8762397" y="4085919"/>
              <a:ext cx="700417" cy="45160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2E72285-703B-222F-BD41-0264AD578F94}"/>
                    </a:ext>
                  </a:extLst>
                </p:cNvPr>
                <p:cNvSpPr txBox="1"/>
                <p:nvPr/>
              </p:nvSpPr>
              <p:spPr>
                <a:xfrm>
                  <a:off x="10619682" y="4796235"/>
                  <a:ext cx="440067" cy="3629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baseline="-25000" dirty="0"/>
                    <a:t>3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2E72285-703B-222F-BD41-0264AD578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9682" y="4796235"/>
                  <a:ext cx="440067" cy="362984"/>
                </a:xfrm>
                <a:prstGeom prst="rect">
                  <a:avLst/>
                </a:prstGeom>
                <a:blipFill>
                  <a:blip r:embed="rId12"/>
                  <a:stretch>
                    <a:fillRect b="-237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58796E2-697D-B341-E9BC-0EB2B929B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88380" y="4952679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D4992F75-EF8F-6FB3-4D14-13F55332DABC}"/>
              </a:ext>
            </a:extLst>
          </p:cNvPr>
          <p:cNvSpPr/>
          <p:nvPr/>
        </p:nvSpPr>
        <p:spPr>
          <a:xfrm>
            <a:off x="8025682" y="1653485"/>
            <a:ext cx="1948876" cy="122061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2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85" grpId="0" animBg="1"/>
    </p:bldLst>
  </p:timing>
</p:sld>
</file>

<file path=ppt/slides/slide18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Research Direction: “Fie on Firmware”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D1031D-758A-AAC9-E63F-536F41571180}"/>
              </a:ext>
            </a:extLst>
          </p:cNvPr>
          <p:cNvSpPr txBox="1">
            <a:spLocks/>
          </p:cNvSpPr>
          <p:nvPr/>
        </p:nvSpPr>
        <p:spPr>
          <a:xfrm>
            <a:off x="847893" y="1889053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Symbolic Execution for “exotic” environments </a:t>
            </a:r>
          </a:p>
        </p:txBody>
      </p:sp>
      <p:pic>
        <p:nvPicPr>
          <p:cNvPr id="10" name="Picture 9" descr="A close-up of a sign&#10;&#10;Description automatically generated">
            <a:extLst>
              <a:ext uri="{FF2B5EF4-FFF2-40B4-BE49-F238E27FC236}">
                <a16:creationId xmlns:a16="http://schemas.microsoft.com/office/drawing/2014/main" id="{5F9C24B4-912F-3803-589C-02555F214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226" y="328263"/>
            <a:ext cx="1349828" cy="6857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2A2C1D-11D1-E0B9-877E-6379963C1DA3}"/>
              </a:ext>
            </a:extLst>
          </p:cNvPr>
          <p:cNvSpPr txBox="1"/>
          <p:nvPr/>
        </p:nvSpPr>
        <p:spPr>
          <a:xfrm>
            <a:off x="951723" y="2998237"/>
            <a:ext cx="212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 a = *(0x400080)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BEF977-DF22-7FC6-3FCB-2385D31EC1E5}"/>
              </a:ext>
            </a:extLst>
          </p:cNvPr>
          <p:cNvSpPr txBox="1"/>
          <p:nvPr/>
        </p:nvSpPr>
        <p:spPr>
          <a:xfrm>
            <a:off x="948613" y="3436775"/>
            <a:ext cx="2120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 b = *(0x400080)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E9BF9D8-6EA4-11F0-C485-EBBD68A27A8A}"/>
                  </a:ext>
                </a:extLst>
              </p14:cNvPr>
              <p14:cNvContentPartPr/>
              <p14:nvPr/>
            </p14:nvContentPartPr>
            <p14:xfrm>
              <a:off x="2133000" y="4279320"/>
              <a:ext cx="1072440" cy="898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E9BF9D8-6EA4-11F0-C485-EBBD68A27A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3640" y="4269960"/>
                <a:ext cx="1091160" cy="91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584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State Pruning: Limitation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3" y="1655972"/>
            <a:ext cx="894156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Serious programs likely have state space explosion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58B52-A34F-E276-D92D-E2370B6C96DB}"/>
              </a:ext>
            </a:extLst>
          </p:cNvPr>
          <p:cNvSpPr txBox="1"/>
          <p:nvPr/>
        </p:nvSpPr>
        <p:spPr>
          <a:xfrm>
            <a:off x="847893" y="2057141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States are too complicated to prune.</a:t>
            </a:r>
            <a:endParaRPr lang="en-US" dirty="0"/>
          </a:p>
        </p:txBody>
      </p:sp>
      <p:sp>
        <p:nvSpPr>
          <p:cNvPr id="4" name="PROGCODE_c_concolic3.c">
            <a:extLst>
              <a:ext uri="{FF2B5EF4-FFF2-40B4-BE49-F238E27FC236}">
                <a16:creationId xmlns:a16="http://schemas.microsoft.com/office/drawing/2014/main" id="{721C3EE9-4A92-9A63-E412-18B7CC57DE5B}"/>
              </a:ext>
            </a:extLst>
          </p:cNvPr>
          <p:cNvSpPr txBox="1"/>
          <p:nvPr/>
        </p:nvSpPr>
        <p:spPr>
          <a:xfrm>
            <a:off x="1458335" y="3416063"/>
            <a:ext cx="425789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"stdio.h"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  <a:endParaRPr lang="en-US" sz="1600" dirty="0">
              <a:solidFill>
                <a:srgbClr val="99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(b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64778273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t>Exercise 30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Symbolic Execution Review</a:t>
            </a:r>
          </a:p>
        </p:txBody>
      </p:sp>
    </p:spTree>
    <p:extLst>
      <p:ext uri="{BB962C8B-B14F-4D97-AF65-F5344CB8AC3E}">
        <p14:creationId xmlns:p14="http://schemas.microsoft.com/office/powerpoint/2010/main" val="3785865170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State Prioritization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3" y="1655972"/>
            <a:ext cx="894156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Which is the “Best” State to advance?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58B52-A34F-E276-D92D-E2370B6C96DB}"/>
              </a:ext>
            </a:extLst>
          </p:cNvPr>
          <p:cNvSpPr txBox="1"/>
          <p:nvPr/>
        </p:nvSpPr>
        <p:spPr>
          <a:xfrm>
            <a:off x="847893" y="2057141"/>
            <a:ext cx="3159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Akin to the fuzzing heuristics</a:t>
            </a:r>
            <a:endParaRPr lang="en-US" dirty="0"/>
          </a:p>
        </p:txBody>
      </p:sp>
      <p:sp>
        <p:nvSpPr>
          <p:cNvPr id="4" name="PROGCODE_c_concolic4.c">
            <a:extLst>
              <a:ext uri="{FF2B5EF4-FFF2-40B4-BE49-F238E27FC236}">
                <a16:creationId xmlns:a16="http://schemas.microsoft.com/office/drawing/2014/main" id="{1F39C254-F84C-663E-1AB0-B7CD388F974D}"/>
              </a:ext>
            </a:extLst>
          </p:cNvPr>
          <p:cNvSpPr txBox="1"/>
          <p:nvPr/>
        </p:nvSpPr>
        <p:spPr>
          <a:xfrm>
            <a:off x="1458335" y="3416063"/>
            <a:ext cx="425789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"stdio.h"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  <a:endParaRPr lang="en-US" sz="1600" dirty="0">
              <a:solidFill>
                <a:srgbClr val="99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(b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foo();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54544717"/>
      </p:ext>
    </p:extLst>
  </p:cSld>
  <p:clrMapOvr>
    <a:masterClrMapping/>
  </p:clrMapOvr>
</p:sld>
</file>

<file path=ppt/slides/slide2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B631E-EA17-FA6D-2225-2CB3AA064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FC49-B448-5509-2F41-4CA22A02A0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08F2F04-C8E5-F2AD-53C6-18BAC6C2F7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Generating test cases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Analysis Termination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Concolic Execution</a:t>
            </a:r>
          </a:p>
        </p:txBody>
      </p:sp>
    </p:spTree>
    <p:extLst>
      <p:ext uri="{BB962C8B-B14F-4D97-AF65-F5344CB8AC3E}">
        <p14:creationId xmlns:p14="http://schemas.microsoft.com/office/powerpoint/2010/main" val="3820427221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AC19E-9DFE-5ABE-3323-7CA8BA043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00E11-D069-2FE0-C17B-E587CD88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D210E5-7154-8F4F-A02E-D8ECA294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Scope / Limits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83D76F-31D0-182C-2848-19C5E14F196D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FC2157C-AEE7-5EA6-7B3B-C8CEF21B4985}"/>
              </a:ext>
            </a:extLst>
          </p:cNvPr>
          <p:cNvSpPr txBox="1">
            <a:spLocks/>
          </p:cNvSpPr>
          <p:nvPr/>
        </p:nvSpPr>
        <p:spPr>
          <a:xfrm>
            <a:off x="847893" y="1655972"/>
            <a:ext cx="894156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Overburdening the solver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C6101-64C1-6ED1-9932-95AFF98C9187}"/>
              </a:ext>
            </a:extLst>
          </p:cNvPr>
          <p:cNvSpPr txBox="1"/>
          <p:nvPr/>
        </p:nvSpPr>
        <p:spPr>
          <a:xfrm>
            <a:off x="847893" y="2057141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At some point, the path constraint becomes unwieldly</a:t>
            </a:r>
            <a:endParaRPr lang="en-US" dirty="0"/>
          </a:p>
        </p:txBody>
      </p:sp>
      <p:sp>
        <p:nvSpPr>
          <p:cNvPr id="10" name="PROGCODE_c_concolic5.c">
            <a:extLst>
              <a:ext uri="{FF2B5EF4-FFF2-40B4-BE49-F238E27FC236}">
                <a16:creationId xmlns:a16="http://schemas.microsoft.com/office/drawing/2014/main" id="{AB8B96EA-190E-1D4A-7B34-4E1854C2BBCD}"/>
              </a:ext>
            </a:extLst>
          </p:cNvPr>
          <p:cNvSpPr txBox="1"/>
          <p:nvPr/>
        </p:nvSpPr>
        <p:spPr>
          <a:xfrm>
            <a:off x="1197077" y="3745467"/>
            <a:ext cx="944200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"stdio.h"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char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  <a:endParaRPr lang="en-US" sz="1600" dirty="0">
              <a:solidFill>
                <a:srgbClr val="99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(sha1sum(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[1]) == 0xf572d396fae9206628714fb2ce00f72e94f2258f){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 0;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98283546"/>
      </p:ext>
    </p:extLst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Concolic Execution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7B1AA-DDBA-EE30-0865-CDF962369E65}"/>
              </a:ext>
            </a:extLst>
          </p:cNvPr>
          <p:cNvSpPr txBox="1"/>
          <p:nvPr/>
        </p:nvSpPr>
        <p:spPr>
          <a:xfrm>
            <a:off x="3706639" y="1786087"/>
            <a:ext cx="4658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/>
              <a:t>Conc</a:t>
            </a:r>
            <a:r>
              <a:rPr lang="en-US" sz="4000" dirty="0"/>
              <a:t>rete + symb</a:t>
            </a:r>
            <a:r>
              <a:rPr lang="en-US" sz="4000" b="1" u="sng" dirty="0"/>
              <a:t>olic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AEC4C-0972-CD3F-B547-CAECAE9FFB32}"/>
              </a:ext>
            </a:extLst>
          </p:cNvPr>
          <p:cNvSpPr txBox="1">
            <a:spLocks/>
          </p:cNvSpPr>
          <p:nvPr/>
        </p:nvSpPr>
        <p:spPr>
          <a:xfrm>
            <a:off x="847893" y="2708252"/>
            <a:ext cx="362250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Big Idea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FF801-495D-CC9B-619F-D8808E5E08C8}"/>
              </a:ext>
            </a:extLst>
          </p:cNvPr>
          <p:cNvSpPr txBox="1"/>
          <p:nvPr/>
        </p:nvSpPr>
        <p:spPr>
          <a:xfrm>
            <a:off x="847894" y="3102164"/>
            <a:ext cx="4021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Replace a symbolic value with a representative concrete value </a:t>
            </a:r>
          </a:p>
        </p:txBody>
      </p:sp>
      <p:sp>
        <p:nvSpPr>
          <p:cNvPr id="10" name="PROGCODE_c_concolic5.c">
            <a:extLst>
              <a:ext uri="{FF2B5EF4-FFF2-40B4-BE49-F238E27FC236}">
                <a16:creationId xmlns:a16="http://schemas.microsoft.com/office/drawing/2014/main" id="{A101E23E-9CBD-3F91-3FB5-75CC1212181A}"/>
              </a:ext>
            </a:extLst>
          </p:cNvPr>
          <p:cNvSpPr txBox="1"/>
          <p:nvPr/>
        </p:nvSpPr>
        <p:spPr>
          <a:xfrm>
            <a:off x="1197077" y="4195411"/>
            <a:ext cx="944200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"stdio.h"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char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  <a:endParaRPr lang="en-US" sz="1600" dirty="0">
              <a:solidFill>
                <a:srgbClr val="99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(sha1sum(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[1]) == 0xf572d396fae9206628714fb2ce00f72e94f2258f){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 0;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4868332" y="2577628"/>
            <a:ext cx="157601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Benefits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B58B52-A34F-E276-D92D-E2370B6C96DB}"/>
              </a:ext>
            </a:extLst>
          </p:cNvPr>
          <p:cNvSpPr txBox="1"/>
          <p:nvPr/>
        </p:nvSpPr>
        <p:spPr>
          <a:xfrm>
            <a:off x="4868331" y="2978797"/>
            <a:ext cx="5440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Increased coverage (at the cost of completeness)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6C3037-7E3B-283B-910A-CA04CA4DC88C}"/>
              </a:ext>
            </a:extLst>
          </p:cNvPr>
          <p:cNvSpPr txBox="1"/>
          <p:nvPr/>
        </p:nvSpPr>
        <p:spPr>
          <a:xfrm>
            <a:off x="4881779" y="3359791"/>
            <a:ext cx="5440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Can still pair with termination thresholds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08805"/>
      </p:ext>
    </p:extLst>
  </p:cSld>
  <p:clrMapOvr>
    <a:masterClrMapping/>
  </p:clrMapOvr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F151C-A887-49DA-8A41-C8EBAD2EE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AE456-C925-60E1-7280-C15C4F9C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E9F645-5749-357E-2EFD-07121ACFC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Concolic Execution beyond the solver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0F21F2-CC01-E8FF-211F-179654C9803C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36C4553-0D05-CCD3-4183-5BB7417E08D0}"/>
              </a:ext>
            </a:extLst>
          </p:cNvPr>
          <p:cNvSpPr txBox="1">
            <a:spLocks/>
          </p:cNvSpPr>
          <p:nvPr/>
        </p:nvSpPr>
        <p:spPr>
          <a:xfrm>
            <a:off x="847893" y="1655972"/>
            <a:ext cx="894156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Automatically determine crash values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D6A912-C8E1-3C0B-A19A-563FAE7A0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104" y="1538036"/>
            <a:ext cx="3902003" cy="49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59007"/>
      </p:ext>
    </p:extLst>
  </p:cSld>
  <p:clrMapOvr>
    <a:masterClrMapping/>
  </p:clrMapOvr>
</p:sld>
</file>

<file path=ppt/slides/slide25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ABF12-CB84-74CF-3073-384CA2B90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5A9C1-575F-950E-EED5-AFD4B5F3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3AE2F2-47B8-E2C4-E8ED-7083A2C3E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Scope / Limits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DB5A27-503D-82A1-5633-8CA0EF519EB3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EE51706-6738-5F3D-68EB-2798FADDEA0C}"/>
              </a:ext>
            </a:extLst>
          </p:cNvPr>
          <p:cNvSpPr txBox="1">
            <a:spLocks/>
          </p:cNvSpPr>
          <p:nvPr/>
        </p:nvSpPr>
        <p:spPr>
          <a:xfrm>
            <a:off x="847893" y="1655972"/>
            <a:ext cx="894156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Overburdening the solver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1ECCCE-061F-5227-5D57-C03A55F4F41F}"/>
              </a:ext>
            </a:extLst>
          </p:cNvPr>
          <p:cNvSpPr txBox="1"/>
          <p:nvPr/>
        </p:nvSpPr>
        <p:spPr>
          <a:xfrm>
            <a:off x="847893" y="2057141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At some point, the path constraint becomes unwieldly</a:t>
            </a:r>
            <a:endParaRPr lang="en-US" dirty="0"/>
          </a:p>
        </p:txBody>
      </p:sp>
      <p:sp>
        <p:nvSpPr>
          <p:cNvPr id="10" name="PROGCODE_c_concolic6.c">
            <a:extLst>
              <a:ext uri="{FF2B5EF4-FFF2-40B4-BE49-F238E27FC236}">
                <a16:creationId xmlns:a16="http://schemas.microsoft.com/office/drawing/2014/main" id="{4BEA8DB5-2D08-57A9-241A-456213442E49}"/>
              </a:ext>
            </a:extLst>
          </p:cNvPr>
          <p:cNvSpPr txBox="1"/>
          <p:nvPr/>
        </p:nvSpPr>
        <p:spPr>
          <a:xfrm>
            <a:off x="1197077" y="3745467"/>
            <a:ext cx="56156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"stdio.h"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char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networkRead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[1]);</a:t>
            </a:r>
            <a:endParaRPr lang="en-US" sz="1600" dirty="0">
              <a:solidFill>
                <a:srgbClr val="99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7){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 0;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8064FE-2531-B556-06D2-C0C473433792}"/>
              </a:ext>
            </a:extLst>
          </p:cNvPr>
          <p:cNvSpPr txBox="1">
            <a:spLocks/>
          </p:cNvSpPr>
          <p:nvPr/>
        </p:nvSpPr>
        <p:spPr>
          <a:xfrm>
            <a:off x="847893" y="2658499"/>
            <a:ext cx="894156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There may be code outside the analysis engine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76351-AC0A-42D5-4A1D-A77A1DFAE70E}"/>
              </a:ext>
            </a:extLst>
          </p:cNvPr>
          <p:cNvSpPr txBox="1"/>
          <p:nvPr/>
        </p:nvSpPr>
        <p:spPr>
          <a:xfrm>
            <a:off x="847893" y="3059668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What happens on a network call?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DDE1BB-F6DE-5433-04A7-0CC294E96C63}"/>
                  </a:ext>
                </a:extLst>
              </p14:cNvPr>
              <p14:cNvContentPartPr/>
              <p14:nvPr/>
            </p14:nvContentPartPr>
            <p14:xfrm>
              <a:off x="3013920" y="4623120"/>
              <a:ext cx="90360" cy="110520"/>
            </p14:xfrm>
          </p:contentPart>
        </mc:Choice>
        <mc:Fallback xmlns:a16="http://schemas.microsoft.com/office/drawing/2014/main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DDE1BB-F6DE-5433-04A7-0CC294E96C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4560" y="4613760"/>
                <a:ext cx="109080" cy="1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1242030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Concolic Execution: Beyond the Solver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12" name="PROGCODE_c_concolic6.c">
            <a:extLst>
              <a:ext uri="{FF2B5EF4-FFF2-40B4-BE49-F238E27FC236}">
                <a16:creationId xmlns:a16="http://schemas.microsoft.com/office/drawing/2014/main" id="{88DC472B-7623-C9B2-157F-2F1487026FB3}"/>
              </a:ext>
            </a:extLst>
          </p:cNvPr>
          <p:cNvSpPr txBox="1"/>
          <p:nvPr/>
        </p:nvSpPr>
        <p:spPr>
          <a:xfrm>
            <a:off x="1197077" y="3745467"/>
            <a:ext cx="56156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"stdio.h"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char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networkRead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[1]);</a:t>
            </a:r>
            <a:endParaRPr lang="en-US" sz="1600" dirty="0">
              <a:solidFill>
                <a:srgbClr val="99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7){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 0;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2CB42C-549B-9A14-6CC0-8A20359519F4}"/>
              </a:ext>
            </a:extLst>
          </p:cNvPr>
          <p:cNvSpPr txBox="1">
            <a:spLocks/>
          </p:cNvSpPr>
          <p:nvPr/>
        </p:nvSpPr>
        <p:spPr>
          <a:xfrm>
            <a:off x="847893" y="2658499"/>
            <a:ext cx="894156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At some point, maybe we just guess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7C2317-BA8E-A299-A844-7EA9C4264187}"/>
              </a:ext>
            </a:extLst>
          </p:cNvPr>
          <p:cNvSpPr txBox="1"/>
          <p:nvPr/>
        </p:nvSpPr>
        <p:spPr>
          <a:xfrm>
            <a:off x="847893" y="3059668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Pick a random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81326"/>
      </p:ext>
    </p:extLst>
  </p:cSld>
  <p:clrMapOvr>
    <a:masterClrMapping/>
  </p:clrMapOvr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CC658-4932-CB7A-47C5-3269ACAA4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B9639-44C2-6338-ED10-84C8B5C9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E0DCA68-3280-E51F-6172-2EED386AF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S2E: Whole-System Symbolic Execution!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257C28-450D-F047-603D-C3F0F99544E3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4A3714C-8D33-B0FD-2BD8-82C0E509DB34}"/>
              </a:ext>
            </a:extLst>
          </p:cNvPr>
          <p:cNvSpPr txBox="1">
            <a:spLocks/>
          </p:cNvSpPr>
          <p:nvPr/>
        </p:nvSpPr>
        <p:spPr>
          <a:xfrm>
            <a:off x="847893" y="1655972"/>
            <a:ext cx="894156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Big Idea: use the real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D4D02E-583E-15B8-82EC-9FFAD58EDD4A}"/>
              </a:ext>
            </a:extLst>
          </p:cNvPr>
          <p:cNvSpPr txBox="1"/>
          <p:nvPr/>
        </p:nvSpPr>
        <p:spPr>
          <a:xfrm>
            <a:off x="847893" y="2057141"/>
            <a:ext cx="5440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Back out assumptions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81B2C2-5764-CA0A-8AAA-355690358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590" y="1481534"/>
            <a:ext cx="3862219" cy="513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0459"/>
      </p:ext>
    </p:extLst>
  </p:cSld>
  <p:clrMapOvr>
    <a:masterClrMapping/>
  </p:clrMapOvr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5"/>
            <a:ext cx="5431971" cy="552428"/>
          </a:xfrm>
        </p:spPr>
        <p:txBody>
          <a:bodyPr>
            <a:normAutofit/>
          </a:bodyPr>
          <a:lstStyle/>
          <a:p>
            <a:r>
              <a:rPr lang="en-US" b="1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973911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Symbolic execution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28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690737"/>
            <a:ext cx="5383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Exercise each feasible program path </a:t>
            </a:r>
          </a:p>
        </p:txBody>
      </p:sp>
    </p:spTree>
    <p:extLst>
      <p:ext uri="{BB962C8B-B14F-4D97-AF65-F5344CB8AC3E}">
        <p14:creationId xmlns:p14="http://schemas.microsoft.com/office/powerpoint/2010/main" val="937234576"/>
      </p:ext>
    </p:extLst>
  </p:cSld>
  <p:clrMapOvr>
    <a:masterClrMapping/>
  </p:clrMapOvr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4982D-651A-93C6-B392-B9A744E31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92C5B-94F7-95FB-D551-78004E2F6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5"/>
            <a:ext cx="5431971" cy="552428"/>
          </a:xfrm>
        </p:spPr>
        <p:txBody>
          <a:bodyPr>
            <a:normAutofit/>
          </a:bodyPr>
          <a:lstStyle/>
          <a:p>
            <a:r>
              <a:rPr lang="en-US" b="1" dirty="0"/>
              <a:t>Next Time…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564B1-3A3A-EB5F-00B0-FAF37E51CD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973911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SAT Solvers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0FEA6-7386-FB1B-DF62-E31CF42B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29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C2CE4-1CB5-D4DF-1362-8D1A7A3A8235}"/>
              </a:ext>
            </a:extLst>
          </p:cNvPr>
          <p:cNvSpPr txBox="1"/>
          <p:nvPr/>
        </p:nvSpPr>
        <p:spPr>
          <a:xfrm>
            <a:off x="5968311" y="3690737"/>
            <a:ext cx="5383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Peeking inside the magic box that determines if an equation is feasible</a:t>
            </a:r>
          </a:p>
        </p:txBody>
      </p:sp>
    </p:spTree>
    <p:extLst>
      <p:ext uri="{BB962C8B-B14F-4D97-AF65-F5344CB8AC3E}">
        <p14:creationId xmlns:p14="http://schemas.microsoft.com/office/powerpoint/2010/main" val="1319659531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91F98-465C-F062-04AD-D03FDB7FD0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Concolic Execution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Where We’re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67359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(Beyond?) Dynamic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5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346788"/>
            <a:ext cx="4666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- generating test cases</a:t>
            </a:r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Previously: Symbolic Execution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Advance Abstract States across the program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27E1F4-6C8D-2812-2A10-5574ABC5A401}"/>
              </a:ext>
            </a:extLst>
          </p:cNvPr>
          <p:cNvSpPr txBox="1"/>
          <p:nvPr/>
        </p:nvSpPr>
        <p:spPr>
          <a:xfrm>
            <a:off x="861342" y="2578359"/>
            <a:ext cx="5620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Split abstract states according to predicates to enhance coverage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C47FBF-12A5-8C6B-5E10-B2CC620A191B}"/>
              </a:ext>
            </a:extLst>
          </p:cNvPr>
          <p:cNvSpPr txBox="1"/>
          <p:nvPr/>
        </p:nvSpPr>
        <p:spPr>
          <a:xfrm>
            <a:off x="7080262" y="4899215"/>
            <a:ext cx="423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Symbolic Execution =/= Burning in Effigy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F7908-60DE-4205-D2A7-C3AAE661A9B7}"/>
              </a:ext>
            </a:extLst>
          </p:cNvPr>
          <p:cNvSpPr txBox="1"/>
          <p:nvPr/>
        </p:nvSpPr>
        <p:spPr>
          <a:xfrm>
            <a:off x="838929" y="3421037"/>
            <a:ext cx="5620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Use an SMT Solver to determine if the path constraint is feasible</a:t>
            </a:r>
            <a:endParaRPr lang="en-US" dirty="0"/>
          </a:p>
        </p:txBody>
      </p:sp>
      <p:pic>
        <p:nvPicPr>
          <p:cNvPr id="4" name="Picture 3" descr="A group of people standing around a burning structure&#10;&#10;Description automatically generated">
            <a:extLst>
              <a:ext uri="{FF2B5EF4-FFF2-40B4-BE49-F238E27FC236}">
                <a16:creationId xmlns:a16="http://schemas.microsoft.com/office/drawing/2014/main" id="{9B9A8220-4934-8776-95C9-ADCFCA5C2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740" y="2167887"/>
            <a:ext cx="4251366" cy="271944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E792BA-A592-44A7-3938-0CA59DAB541D}"/>
              </a:ext>
            </a:extLst>
          </p:cNvPr>
          <p:cNvSpPr txBox="1">
            <a:spLocks/>
          </p:cNvSpPr>
          <p:nvPr/>
        </p:nvSpPr>
        <p:spPr>
          <a:xfrm>
            <a:off x="838929" y="4299710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Sound and Complete modulo termination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62D4E-7903-7DD8-1373-D99BAC7D770A}"/>
              </a:ext>
            </a:extLst>
          </p:cNvPr>
          <p:cNvSpPr txBox="1"/>
          <p:nvPr/>
        </p:nvSpPr>
        <p:spPr>
          <a:xfrm>
            <a:off x="834446" y="4653683"/>
            <a:ext cx="5620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Stealth limitation of testing as dynamic analysis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46064"/>
      </p:ext>
    </p:extLst>
  </p:cSld>
  <p:clrMapOvr>
    <a:masterClrMapping/>
  </p:clrMapOvr>
</p:sld>
</file>

<file path=ppt/slides/slide7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CB5FA-3F5F-EAAA-F91D-1E3DFF0CC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C2C9C-3C39-4811-3CC8-D58EC447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75F0D-A598-190E-E2FB-7F59FB923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Symbolic State Tree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C719A7-D17A-7FC0-0F24-0B1674CC70E2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11" name="PROGCODE_c_concolic1.c">
            <a:extLst>
              <a:ext uri="{FF2B5EF4-FFF2-40B4-BE49-F238E27FC236}">
                <a16:creationId xmlns:a16="http://schemas.microsoft.com/office/drawing/2014/main" id="{481C2F14-D91E-DD7F-D718-E0D5C39DF138}"/>
              </a:ext>
            </a:extLst>
          </p:cNvPr>
          <p:cNvSpPr txBox="1"/>
          <p:nvPr/>
        </p:nvSpPr>
        <p:spPr>
          <a:xfrm>
            <a:off x="837744" y="1982112"/>
            <a:ext cx="339387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"stdio.h"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 = getchar();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(x &gt;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y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(x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x++;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y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08802C3-202E-5CE2-F427-4ED3FB1D790C}"/>
                  </a:ext>
                </a:extLst>
              </p:cNvPr>
              <p:cNvSpPr/>
              <p:nvPr/>
            </p:nvSpPr>
            <p:spPr>
              <a:xfrm>
                <a:off x="5986429" y="2568144"/>
                <a:ext cx="914400" cy="131373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Line: 6</a:t>
                </a:r>
              </a:p>
              <a:p>
                <a:pPr algn="ctr"/>
                <a:r>
                  <a:rPr lang="en-US" dirty="0"/>
                  <a:t>x 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baseline="-2500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/>
                  <a:t>y = 0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08802C3-202E-5CE2-F427-4ED3FB1D79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429" y="2568144"/>
                <a:ext cx="914400" cy="1313738"/>
              </a:xfrm>
              <a:prstGeom prst="rect">
                <a:avLst/>
              </a:prstGeom>
              <a:blipFill>
                <a:blip r:embed="rId3"/>
                <a:stretch>
                  <a:fillRect l="-1974" t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2AD5B29-73AA-BFA2-11E3-79083DDB2536}"/>
                  </a:ext>
                </a:extLst>
              </p:cNvPr>
              <p:cNvSpPr/>
              <p:nvPr/>
            </p:nvSpPr>
            <p:spPr>
              <a:xfrm>
                <a:off x="7577748" y="2539398"/>
                <a:ext cx="992441" cy="13090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Line: 10</a:t>
                </a:r>
              </a:p>
              <a:p>
                <a:pPr algn="ctr"/>
                <a:r>
                  <a:rPr lang="en-US" dirty="0"/>
                  <a:t>x 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baseline="-25000" dirty="0">
                  <a:ea typeface="Cambria Math" panose="020405030504060302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2AD5B29-73AA-BFA2-11E3-79083DDB2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748" y="2539398"/>
                <a:ext cx="992441" cy="1309094"/>
              </a:xfrm>
              <a:prstGeom prst="rect">
                <a:avLst/>
              </a:prstGeom>
              <a:blipFill>
                <a:blip r:embed="rId4"/>
                <a:stretch>
                  <a:fillRect l="-3030" t="-2315"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9AD8C82-4843-B176-9E98-8E59C4620BFE}"/>
              </a:ext>
            </a:extLst>
          </p:cNvPr>
          <p:cNvSpPr/>
          <p:nvPr/>
        </p:nvSpPr>
        <p:spPr>
          <a:xfrm>
            <a:off x="6825454" y="1253091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Line: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C9F9B8-1A80-3B7F-6B55-75DD134B6A2B}"/>
              </a:ext>
            </a:extLst>
          </p:cNvPr>
          <p:cNvSpPr txBox="1"/>
          <p:nvPr/>
        </p:nvSpPr>
        <p:spPr>
          <a:xfrm>
            <a:off x="7692384" y="125551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4C36B5-E5F8-EA60-F533-8BEF5C815654}"/>
              </a:ext>
            </a:extLst>
          </p:cNvPr>
          <p:cNvSpPr txBox="1"/>
          <p:nvPr/>
        </p:nvSpPr>
        <p:spPr>
          <a:xfrm>
            <a:off x="7899537" y="124912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8867BD-5311-84E0-AE99-A94B9C8085BF}"/>
              </a:ext>
            </a:extLst>
          </p:cNvPr>
          <p:cNvSpPr txBox="1"/>
          <p:nvPr/>
        </p:nvSpPr>
        <p:spPr>
          <a:xfrm>
            <a:off x="8161443" y="124274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EFBC15-4752-53ED-8055-AE8EA1A85B94}"/>
                  </a:ext>
                </a:extLst>
              </p:cNvPr>
              <p:cNvSpPr txBox="1"/>
              <p:nvPr/>
            </p:nvSpPr>
            <p:spPr>
              <a:xfrm>
                <a:off x="6867728" y="1515813"/>
                <a:ext cx="8062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x 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aseline="-25000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EFBC15-4752-53ED-8055-AE8EA1A85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728" y="1515813"/>
                <a:ext cx="806260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B01F18-484F-D366-D4E8-B574E09D4788}"/>
              </a:ext>
            </a:extLst>
          </p:cNvPr>
          <p:cNvCxnSpPr>
            <a:cxnSpLocks/>
          </p:cNvCxnSpPr>
          <p:nvPr/>
        </p:nvCxnSpPr>
        <p:spPr>
          <a:xfrm flipH="1">
            <a:off x="7443178" y="139924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2BA718-9A1E-5688-3037-36C428C4308E}"/>
              </a:ext>
            </a:extLst>
          </p:cNvPr>
          <p:cNvCxnSpPr>
            <a:cxnSpLocks/>
          </p:cNvCxnSpPr>
          <p:nvPr/>
        </p:nvCxnSpPr>
        <p:spPr>
          <a:xfrm flipH="1">
            <a:off x="7732103" y="1408768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26035E-D6DF-8430-76FC-3291E74C7EC5}"/>
              </a:ext>
            </a:extLst>
          </p:cNvPr>
          <p:cNvCxnSpPr>
            <a:cxnSpLocks/>
          </p:cNvCxnSpPr>
          <p:nvPr/>
        </p:nvCxnSpPr>
        <p:spPr>
          <a:xfrm flipH="1">
            <a:off x="7948003" y="1402418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E77A7F-5CFD-1708-4739-9F4383BB5343}"/>
              </a:ext>
            </a:extLst>
          </p:cNvPr>
          <p:cNvCxnSpPr>
            <a:cxnSpLocks/>
          </p:cNvCxnSpPr>
          <p:nvPr/>
        </p:nvCxnSpPr>
        <p:spPr>
          <a:xfrm flipH="1">
            <a:off x="8276386" y="2678767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76B1A5F-82C1-89D2-71AC-12CE2A843577}"/>
              </a:ext>
            </a:extLst>
          </p:cNvPr>
          <p:cNvSpPr txBox="1"/>
          <p:nvPr/>
        </p:nvSpPr>
        <p:spPr>
          <a:xfrm>
            <a:off x="8585013" y="254002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E6A2E3-4ADE-33E9-2DF8-4D5F17A74E77}"/>
              </a:ext>
            </a:extLst>
          </p:cNvPr>
          <p:cNvSpPr txBox="1"/>
          <p:nvPr/>
        </p:nvSpPr>
        <p:spPr>
          <a:xfrm>
            <a:off x="8926095" y="2547286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55FAB1B-87FC-93FC-3F9E-F68CE2116089}"/>
              </a:ext>
            </a:extLst>
          </p:cNvPr>
          <p:cNvCxnSpPr>
            <a:cxnSpLocks/>
          </p:cNvCxnSpPr>
          <p:nvPr/>
        </p:nvCxnSpPr>
        <p:spPr>
          <a:xfrm flipH="1">
            <a:off x="8704558" y="2686024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2435BD2-2E28-40EC-FDB5-D1D413EF8587}"/>
                  </a:ext>
                </a:extLst>
              </p:cNvPr>
              <p:cNvSpPr txBox="1"/>
              <p:nvPr/>
            </p:nvSpPr>
            <p:spPr>
              <a:xfrm>
                <a:off x="7666006" y="3388152"/>
                <a:ext cx="7662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3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2435BD2-2E28-40EC-FDB5-D1D413EF8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006" y="3388152"/>
                <a:ext cx="766298" cy="369332"/>
              </a:xfrm>
              <a:prstGeom prst="rect">
                <a:avLst/>
              </a:prstGeom>
              <a:blipFill>
                <a:blip r:embed="rId6"/>
                <a:stretch>
                  <a:fillRect t="-10000" r="-56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318793-C291-1F81-BE14-A2807E751036}"/>
              </a:ext>
            </a:extLst>
          </p:cNvPr>
          <p:cNvCxnSpPr>
            <a:cxnSpLocks/>
          </p:cNvCxnSpPr>
          <p:nvPr/>
        </p:nvCxnSpPr>
        <p:spPr>
          <a:xfrm flipH="1">
            <a:off x="8138499" y="320853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C69470F-6656-EA14-FB98-CF26174D6958}"/>
              </a:ext>
            </a:extLst>
          </p:cNvPr>
          <p:cNvSpPr txBox="1"/>
          <p:nvPr/>
        </p:nvSpPr>
        <p:spPr>
          <a:xfrm>
            <a:off x="9301115" y="2559416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D85D047-A46C-B95E-56EC-19C08056EFEB}"/>
                  </a:ext>
                </a:extLst>
              </p:cNvPr>
              <p:cNvSpPr/>
              <p:nvPr/>
            </p:nvSpPr>
            <p:spPr>
              <a:xfrm>
                <a:off x="4764833" y="4558264"/>
                <a:ext cx="1722530" cy="15584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Line: 8</a:t>
                </a:r>
              </a:p>
              <a:p>
                <a:pPr algn="ctr"/>
                <a:r>
                  <a:rPr lang="en-US" dirty="0"/>
                  <a:t>x =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baseline="-2500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y = 7</a:t>
                </a:r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D85D047-A46C-B95E-56EC-19C08056E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833" y="4558264"/>
                <a:ext cx="1722530" cy="1558472"/>
              </a:xfrm>
              <a:prstGeom prst="rect">
                <a:avLst/>
              </a:prstGeom>
              <a:blipFill>
                <a:blip r:embed="rId7"/>
                <a:stretch>
                  <a:fillRect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F463CA8-EA44-7205-49EB-E3760E32BA18}"/>
                  </a:ext>
                </a:extLst>
              </p:cNvPr>
              <p:cNvSpPr/>
              <p:nvPr/>
            </p:nvSpPr>
            <p:spPr>
              <a:xfrm>
                <a:off x="6830406" y="4529518"/>
                <a:ext cx="1582348" cy="15872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Line: 9</a:t>
                </a:r>
              </a:p>
              <a:p>
                <a:pPr algn="ctr"/>
                <a:r>
                  <a:rPr lang="en-US" dirty="0"/>
                  <a:t>x 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baseline="-2500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/>
                  <a:t>y = 7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F463CA8-EA44-7205-49EB-E3760E32B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406" y="4529518"/>
                <a:ext cx="1582348" cy="1587218"/>
              </a:xfrm>
              <a:prstGeom prst="rect">
                <a:avLst/>
              </a:prstGeom>
              <a:blipFill>
                <a:blip r:embed="rId8"/>
                <a:stretch>
                  <a:fillRect t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FDF78C-6307-7F4F-43CA-2CDF853CAB9B}"/>
              </a:ext>
            </a:extLst>
          </p:cNvPr>
          <p:cNvCxnSpPr>
            <a:cxnSpLocks/>
          </p:cNvCxnSpPr>
          <p:nvPr/>
        </p:nvCxnSpPr>
        <p:spPr>
          <a:xfrm flipH="1">
            <a:off x="7778612" y="465437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DAD4558-8027-9B95-354D-CD8A4DECE354}"/>
              </a:ext>
            </a:extLst>
          </p:cNvPr>
          <p:cNvSpPr txBox="1"/>
          <p:nvPr/>
        </p:nvSpPr>
        <p:spPr>
          <a:xfrm>
            <a:off x="8008681" y="453014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2B1278-5D75-F2B9-87C6-BF472F17741A}"/>
                  </a:ext>
                </a:extLst>
              </p:cNvPr>
              <p:cNvSpPr txBox="1"/>
              <p:nvPr/>
            </p:nvSpPr>
            <p:spPr>
              <a:xfrm>
                <a:off x="5572539" y="5408384"/>
                <a:ext cx="818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= 4</a:t>
                </a:r>
                <a:r>
                  <a:rPr lang="en-US" baseline="-25000" dirty="0"/>
                  <a:t>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2B1278-5D75-F2B9-87C6-BF472F177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539" y="5408384"/>
                <a:ext cx="818948" cy="369332"/>
              </a:xfrm>
              <a:prstGeom prst="rect">
                <a:avLst/>
              </a:prstGeom>
              <a:blipFill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B946788-6949-6F06-DD7B-F015533C5F58}"/>
                  </a:ext>
                </a:extLst>
              </p:cNvPr>
              <p:cNvSpPr txBox="1"/>
              <p:nvPr/>
            </p:nvSpPr>
            <p:spPr>
              <a:xfrm>
                <a:off x="4708586" y="5409140"/>
                <a:ext cx="1060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&gt; 3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B946788-6949-6F06-DD7B-F015533C5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586" y="5409140"/>
                <a:ext cx="1060597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DD09C82-8670-7B2E-5352-FB2DB9F33F7D}"/>
              </a:ext>
            </a:extLst>
          </p:cNvPr>
          <p:cNvCxnSpPr>
            <a:cxnSpLocks/>
            <a:stCxn id="6" idx="2"/>
            <a:endCxn id="2" idx="0"/>
          </p:cNvCxnSpPr>
          <p:nvPr/>
        </p:nvCxnSpPr>
        <p:spPr>
          <a:xfrm flipH="1">
            <a:off x="6443629" y="2167491"/>
            <a:ext cx="839025" cy="4006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6E63BB7-FA29-C4B4-5BD9-D3B582CBCFA2}"/>
              </a:ext>
            </a:extLst>
          </p:cNvPr>
          <p:cNvCxnSpPr>
            <a:cxnSpLocks/>
            <a:stCxn id="6" idx="2"/>
            <a:endCxn id="4" idx="0"/>
          </p:cNvCxnSpPr>
          <p:nvPr/>
        </p:nvCxnSpPr>
        <p:spPr>
          <a:xfrm>
            <a:off x="7282654" y="2167491"/>
            <a:ext cx="791315" cy="3719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E8B0A19-18DB-54ED-B96B-EE2B2A64F3E5}"/>
              </a:ext>
            </a:extLst>
          </p:cNvPr>
          <p:cNvCxnSpPr>
            <a:cxnSpLocks/>
            <a:stCxn id="2" idx="2"/>
            <a:endCxn id="26" idx="0"/>
          </p:cNvCxnSpPr>
          <p:nvPr/>
        </p:nvCxnSpPr>
        <p:spPr>
          <a:xfrm>
            <a:off x="6443629" y="3881882"/>
            <a:ext cx="1177951" cy="6476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1CAB0D7-565C-D066-8EEF-1DC15615C47F}"/>
              </a:ext>
            </a:extLst>
          </p:cNvPr>
          <p:cNvCxnSpPr>
            <a:cxnSpLocks/>
            <a:stCxn id="2" idx="2"/>
            <a:endCxn id="25" idx="0"/>
          </p:cNvCxnSpPr>
          <p:nvPr/>
        </p:nvCxnSpPr>
        <p:spPr>
          <a:xfrm flipH="1">
            <a:off x="5626098" y="3881882"/>
            <a:ext cx="817531" cy="6763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977AD7D-3710-2EFA-2EBA-F3DF058536F3}"/>
              </a:ext>
            </a:extLst>
          </p:cNvPr>
          <p:cNvSpPr txBox="1"/>
          <p:nvPr/>
        </p:nvSpPr>
        <p:spPr>
          <a:xfrm>
            <a:off x="6874988" y="1784325"/>
            <a:ext cx="806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y = 0</a:t>
            </a:r>
            <a:endParaRPr lang="en-US" baseline="-25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D70E895-F408-6E5F-50E4-A30DA387F36D}"/>
              </a:ext>
            </a:extLst>
          </p:cNvPr>
          <p:cNvSpPr txBox="1"/>
          <p:nvPr/>
        </p:nvSpPr>
        <p:spPr>
          <a:xfrm>
            <a:off x="7732103" y="3057801"/>
            <a:ext cx="703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y = 0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AEE2E6-A961-3FA7-4FE8-A50D745872C7}"/>
              </a:ext>
            </a:extLst>
          </p:cNvPr>
          <p:cNvSpPr txBox="1"/>
          <p:nvPr/>
        </p:nvSpPr>
        <p:spPr>
          <a:xfrm>
            <a:off x="8537645" y="3057804"/>
            <a:ext cx="343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2</a:t>
            </a:r>
            <a:endParaRPr lang="en-US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81DB2C-284C-ECE5-E2ED-06C2B17DACF3}"/>
              </a:ext>
            </a:extLst>
          </p:cNvPr>
          <p:cNvCxnSpPr>
            <a:cxnSpLocks/>
          </p:cNvCxnSpPr>
          <p:nvPr/>
        </p:nvCxnSpPr>
        <p:spPr>
          <a:xfrm flipH="1">
            <a:off x="9038384" y="2700540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F8A6D3F-0EF3-E749-1107-4E22A50A269C}"/>
              </a:ext>
            </a:extLst>
          </p:cNvPr>
          <p:cNvSpPr txBox="1"/>
          <p:nvPr/>
        </p:nvSpPr>
        <p:spPr>
          <a:xfrm>
            <a:off x="6913905" y="3125130"/>
            <a:ext cx="343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7 </a:t>
            </a:r>
            <a:endParaRPr lang="en-US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5B08856-A994-06F4-4B98-BA08B354B0A5}"/>
              </a:ext>
            </a:extLst>
          </p:cNvPr>
          <p:cNvCxnSpPr>
            <a:cxnSpLocks/>
          </p:cNvCxnSpPr>
          <p:nvPr/>
        </p:nvCxnSpPr>
        <p:spPr>
          <a:xfrm flipH="1">
            <a:off x="6596112" y="270746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3D7D390-137C-7755-D14D-89659480F579}"/>
              </a:ext>
            </a:extLst>
          </p:cNvPr>
          <p:cNvSpPr txBox="1"/>
          <p:nvPr/>
        </p:nvSpPr>
        <p:spPr>
          <a:xfrm>
            <a:off x="6846822" y="2579615"/>
            <a:ext cx="343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7 </a:t>
            </a:r>
            <a:endParaRPr lang="en-US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D291716-ACF6-2499-5EC4-AD5163BD52BC}"/>
              </a:ext>
            </a:extLst>
          </p:cNvPr>
          <p:cNvCxnSpPr>
            <a:cxnSpLocks/>
          </p:cNvCxnSpPr>
          <p:nvPr/>
        </p:nvCxnSpPr>
        <p:spPr>
          <a:xfrm flipH="1">
            <a:off x="6517030" y="3259164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C86524F-7EB7-6954-892E-8605BDAA7B43}"/>
              </a:ext>
            </a:extLst>
          </p:cNvPr>
          <p:cNvSpPr txBox="1"/>
          <p:nvPr/>
        </p:nvSpPr>
        <p:spPr>
          <a:xfrm>
            <a:off x="5965407" y="456437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16AC73B-36A6-7573-DBD2-5FC6A6D4939A}"/>
              </a:ext>
            </a:extLst>
          </p:cNvPr>
          <p:cNvSpPr txBox="1"/>
          <p:nvPr/>
        </p:nvSpPr>
        <p:spPr>
          <a:xfrm>
            <a:off x="6135166" y="4561801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0C8EAE4-26B3-49A4-B4A3-621CB9DD18BD}"/>
              </a:ext>
            </a:extLst>
          </p:cNvPr>
          <p:cNvCxnSpPr>
            <a:cxnSpLocks/>
          </p:cNvCxnSpPr>
          <p:nvPr/>
        </p:nvCxnSpPr>
        <p:spPr>
          <a:xfrm flipH="1">
            <a:off x="5786830" y="470009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940CC20-FF60-EF98-D232-ADDC120519B8}"/>
              </a:ext>
            </a:extLst>
          </p:cNvPr>
          <p:cNvCxnSpPr>
            <a:cxnSpLocks/>
          </p:cNvCxnSpPr>
          <p:nvPr/>
        </p:nvCxnSpPr>
        <p:spPr>
          <a:xfrm flipH="1">
            <a:off x="6007812" y="470009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0EF4131-4C74-976C-5F68-345004ABFB33}"/>
                  </a:ext>
                </a:extLst>
              </p:cNvPr>
              <p:cNvSpPr txBox="1"/>
              <p:nvPr/>
            </p:nvSpPr>
            <p:spPr>
              <a:xfrm>
                <a:off x="5131838" y="5772272"/>
                <a:ext cx="12316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xmlns:a="http://schemas.openxmlformats.org/drawingml/2006/main"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+ 1</a:t>
                </a:r>
                <a:r>
                  <a:rPr lang="en-US" baseline="-25000" dirty="0"/>
                  <a:t>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0EF4131-4C74-976C-5F68-345004ABF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838" y="5772272"/>
                <a:ext cx="1231663" cy="369332"/>
              </a:xfrm>
              <a:prstGeom prst="rect">
                <a:avLst/>
              </a:prstGeom>
              <a:blipFill>
                <a:blip r:embed="rId11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5496F89-8561-3825-AE76-5FD367915CA8}"/>
                  </a:ext>
                </a:extLst>
              </p:cNvPr>
              <p:cNvSpPr txBox="1"/>
              <p:nvPr/>
            </p:nvSpPr>
            <p:spPr>
              <a:xfrm>
                <a:off x="5840770" y="4830240"/>
                <a:ext cx="3172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5496F89-8561-3825-AE76-5FD367915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70" y="4830240"/>
                <a:ext cx="317241" cy="369332"/>
              </a:xfrm>
              <a:prstGeom prst="rect">
                <a:avLst/>
              </a:prstGeom>
              <a:blipFill>
                <a:blip r:embed="rId12"/>
                <a:stretch>
                  <a:fillRect l="-5769" r="-7692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C171C60-827C-904A-A530-4BBEBC04CC6C}"/>
                  </a:ext>
                </a:extLst>
              </p:cNvPr>
              <p:cNvSpPr txBox="1"/>
              <p:nvPr/>
            </p:nvSpPr>
            <p:spPr>
              <a:xfrm>
                <a:off x="5502554" y="5454550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C171C60-827C-904A-A530-4BBEBC04C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554" y="5454550"/>
                <a:ext cx="197169" cy="276999"/>
              </a:xfrm>
              <a:prstGeom prst="rect">
                <a:avLst/>
              </a:prstGeom>
              <a:blipFill>
                <a:blip r:embed="rId13"/>
                <a:stretch>
                  <a:fillRect l="-21875" r="-18750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6651969-AAC6-BE42-9D32-C466C9E54A50}"/>
                  </a:ext>
                </a:extLst>
              </p:cNvPr>
              <p:cNvSpPr txBox="1"/>
              <p:nvPr/>
            </p:nvSpPr>
            <p:spPr>
              <a:xfrm>
                <a:off x="5051576" y="5774900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6651969-AAC6-BE42-9D32-C466C9E54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576" y="5774900"/>
                <a:ext cx="197169" cy="276999"/>
              </a:xfrm>
              <a:prstGeom prst="rect">
                <a:avLst/>
              </a:prstGeom>
              <a:blipFill>
                <a:blip r:embed="rId14"/>
                <a:stretch>
                  <a:fillRect l="-21875" r="-1875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D02D06DD-363A-E23E-BDBF-E765C628DE69}"/>
              </a:ext>
            </a:extLst>
          </p:cNvPr>
          <p:cNvGrpSpPr/>
          <p:nvPr/>
        </p:nvGrpSpPr>
        <p:grpSpPr>
          <a:xfrm>
            <a:off x="6630844" y="5397734"/>
            <a:ext cx="1814575" cy="369619"/>
            <a:chOff x="6630844" y="5397734"/>
            <a:chExt cx="1814575" cy="3696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30AE9FB-ABAB-40C9-08E1-6F229643349F}"/>
                    </a:ext>
                  </a:extLst>
                </p:cNvPr>
                <p:cNvSpPr txBox="1"/>
                <p:nvPr/>
              </p:nvSpPr>
              <p:spPr>
                <a:xfrm>
                  <a:off x="6630844" y="5397734"/>
                  <a:ext cx="106059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xmlns:a="http://schemas.openxmlformats.org/drawingml/2006/main" lang="en-US" dirty="0"/>
                        <m:t>&gt;</m:t>
                      </m:r>
                      <m:r>
                        <m:rPr>
                          <m:nor/>
                        </m:rPr>
                        <a:rPr xmlns:a="http://schemas.openxmlformats.org/drawingml/2006/main" lang="en-US" b="0" i="0" dirty="0" smtClean="0"/>
                        <m:t> </m:t>
                      </m:r>
                    </m:oMath>
                  </a14:m>
                  <a:r>
                    <a:rPr lang="en-US" dirty="0"/>
                    <a:t>3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30AE9FB-ABAB-40C9-08E1-6F22964334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0844" y="5397734"/>
                  <a:ext cx="1060597" cy="369332"/>
                </a:xfrm>
                <a:prstGeom prst="rect">
                  <a:avLst/>
                </a:prstGeom>
                <a:blipFill>
                  <a:blip r:embed="rId15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71BA151-B031-3FDF-378C-6F9C3BF24A45}"/>
                    </a:ext>
                  </a:extLst>
                </p:cNvPr>
                <p:cNvSpPr txBox="1"/>
                <p:nvPr/>
              </p:nvSpPr>
              <p:spPr>
                <a:xfrm>
                  <a:off x="7626471" y="5398021"/>
                  <a:ext cx="81894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a14:m>
                  <a:r>
                    <a:rPr lang="en-US" dirty="0"/>
                    <a:t> 4</a:t>
                  </a:r>
                  <a:r>
                    <a:rPr lang="en-US" baseline="-25000" dirty="0"/>
                    <a:t> 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71BA151-B031-3FDF-378C-6F9C3BF24A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6471" y="5398021"/>
                  <a:ext cx="818948" cy="369332"/>
                </a:xfrm>
                <a:prstGeom prst="rect">
                  <a:avLst/>
                </a:prstGeom>
                <a:blipFill>
                  <a:blip r:embed="rId16"/>
                  <a:stretch>
                    <a:fillRect t="-10000" r="-223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389FF8C-5152-258F-A870-B38B733A87BC}"/>
                    </a:ext>
                  </a:extLst>
                </p:cNvPr>
                <p:cNvSpPr txBox="1"/>
                <p:nvPr/>
              </p:nvSpPr>
              <p:spPr>
                <a:xfrm>
                  <a:off x="7494272" y="5433074"/>
                  <a:ext cx="1971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389FF8C-5152-258F-A870-B38B733A87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4272" y="5433074"/>
                  <a:ext cx="197169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18182" r="-18182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B6E9757-3095-C776-DD25-3D544703C588}"/>
              </a:ext>
            </a:extLst>
          </p:cNvPr>
          <p:cNvCxnSpPr>
            <a:cxnSpLocks/>
          </p:cNvCxnSpPr>
          <p:nvPr/>
        </p:nvCxnSpPr>
        <p:spPr>
          <a:xfrm flipH="1">
            <a:off x="5683253" y="5000029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35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9" grpId="0"/>
      <p:bldP spid="10" grpId="0"/>
      <p:bldP spid="12" grpId="0"/>
      <p:bldP spid="13" grpId="0"/>
      <p:bldP spid="18" grpId="0"/>
      <p:bldP spid="20" grpId="0"/>
      <p:bldP spid="22" grpId="0"/>
      <p:bldP spid="24" grpId="0"/>
      <p:bldP spid="25" grpId="0" animBg="1"/>
      <p:bldP spid="26" grpId="0" animBg="1"/>
      <p:bldP spid="28" grpId="0"/>
      <p:bldP spid="34" grpId="0"/>
      <p:bldP spid="35" grpId="0"/>
      <p:bldP spid="41" grpId="0"/>
      <p:bldP spid="47" grpId="0"/>
      <p:bldP spid="48" grpId="0"/>
      <p:bldP spid="53" grpId="0"/>
      <p:bldP spid="55" grpId="0"/>
      <p:bldP spid="57" grpId="0"/>
      <p:bldP spid="58" grpId="0"/>
      <p:bldP spid="68" grpId="0"/>
      <p:bldP spid="70" grpId="0"/>
      <p:bldP spid="71" grpId="0"/>
      <p:bldP spid="72" grpId="0"/>
    </p:bldLst>
  </p:timing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This Time: Enhancing Symbolic Execution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E980398-94D3-C8BC-8BE1-13B1E8942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361" y="1936376"/>
            <a:ext cx="3090556" cy="397136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4FFD7AB-A449-F727-BA5D-C95EACFD8F41}"/>
              </a:ext>
            </a:extLst>
          </p:cNvPr>
          <p:cNvSpPr txBox="1">
            <a:spLocks/>
          </p:cNvSpPr>
          <p:nvPr/>
        </p:nvSpPr>
        <p:spPr>
          <a:xfrm>
            <a:off x="847893" y="2031576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Turning the symbolic execution concept into a usable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C42C4-FA3A-226C-2D17-B276A480CBCA}"/>
              </a:ext>
            </a:extLst>
          </p:cNvPr>
          <p:cNvSpPr txBox="1">
            <a:spLocks/>
          </p:cNvSpPr>
          <p:nvPr/>
        </p:nvSpPr>
        <p:spPr>
          <a:xfrm>
            <a:off x="847892" y="3687936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Limitations / Improvements of the analysis technique</a:t>
            </a:r>
          </a:p>
        </p:txBody>
      </p:sp>
    </p:spTree>
    <p:extLst>
      <p:ext uri="{BB962C8B-B14F-4D97-AF65-F5344CB8AC3E}">
        <p14:creationId xmlns:p14="http://schemas.microsoft.com/office/powerpoint/2010/main" val="1396755126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Generating test cases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Analysis Termination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Concolic Execution</a:t>
            </a:r>
          </a:p>
        </p:txBody>
      </p:sp>
    </p:spTree>
    <p:extLst>
      <p:ext uri="{BB962C8B-B14F-4D97-AF65-F5344CB8AC3E}">
        <p14:creationId xmlns:p14="http://schemas.microsoft.com/office/powerpoint/2010/main" val="767238364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A97235-BEC4-4F82-87A8-2F5DAD53B5F9}">
  <ds:schemaRefs>
    <ds:schemaRef ds:uri="16c05727-aa75-4e4a-9b5f-8a80a1165891"/>
    <ds:schemaRef ds:uri="http://schemas.microsoft.com/office/2006/documentManagement/types"/>
    <ds:schemaRef ds:uri="http://schemas.microsoft.com/sharepoint/v3"/>
    <ds:schemaRef ds:uri="71af3243-3dd4-4a8d-8c0d-dd76da1f02a5"/>
    <ds:schemaRef ds:uri="http://purl.org/dc/dcmitype/"/>
    <ds:schemaRef ds:uri="http://www.w3.org/XML/1998/namespace"/>
    <ds:schemaRef ds:uri="230e9df3-be65-4c73-a93b-d1236ebd677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20171</TotalTime>
  <Words>2030</Words>
  <Application>Microsoft Office PowerPoint</Application>
  <PresentationFormat>Widescreen</PresentationFormat>
  <Paragraphs>472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Courier New</vt:lpstr>
      <vt:lpstr>Tenorite</vt:lpstr>
      <vt:lpstr>Monoline</vt:lpstr>
      <vt:lpstr>Exercise 30</vt:lpstr>
      <vt:lpstr>Exercise 30 Solution</vt:lpstr>
      <vt:lpstr>Administrivia and  Announcements</vt:lpstr>
      <vt:lpstr>Concolic Execution</vt:lpstr>
      <vt:lpstr>Where We’re At</vt:lpstr>
      <vt:lpstr>Previously: Symbolic Execution</vt:lpstr>
      <vt:lpstr>The Symbolic State Tree</vt:lpstr>
      <vt:lpstr>This Time: Enhancing Symbolic Execution</vt:lpstr>
      <vt:lpstr>Lecture Outline</vt:lpstr>
      <vt:lpstr>Generating Test Cases</vt:lpstr>
      <vt:lpstr>Generating Test Cases</vt:lpstr>
      <vt:lpstr>From trees to Tests</vt:lpstr>
      <vt:lpstr>From trees to Tests</vt:lpstr>
      <vt:lpstr>Representative Tool: KLEE</vt:lpstr>
      <vt:lpstr>Lecture Outline</vt:lpstr>
      <vt:lpstr>Termination</vt:lpstr>
      <vt:lpstr>State Pruning</vt:lpstr>
      <vt:lpstr>Research Direction: “Fie on Firmware”</vt:lpstr>
      <vt:lpstr>State Pruning: Limitation</vt:lpstr>
      <vt:lpstr>State Prioritization</vt:lpstr>
      <vt:lpstr>Lecture Outline</vt:lpstr>
      <vt:lpstr>Analysis Scope / Limits</vt:lpstr>
      <vt:lpstr>Concolic Execution</vt:lpstr>
      <vt:lpstr>Concolic Execution beyond the solver</vt:lpstr>
      <vt:lpstr>Analysis Scope / Limits</vt:lpstr>
      <vt:lpstr>Concolic Execution: Beyond the Solver</vt:lpstr>
      <vt:lpstr>S2E: Whole-System Symbolic Execution!</vt:lpstr>
      <vt:lpstr>Wrap-up</vt:lpstr>
      <vt:lpstr>Next Time…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110</cp:revision>
  <dcterms:created xsi:type="dcterms:W3CDTF">2023-08-21T14:00:41Z</dcterms:created>
  <dcterms:modified xsi:type="dcterms:W3CDTF">2025-11-03T20:54:57Z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