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4">
  <p:sldMasterIdLst>
    <p:sldMasterId id="2147483666" r:id="rId4"/>
  </p:sldMasterIdLst>
  <p:notesMasterIdLst>
    <p:notesMasterId r:id="rId29"/>
  </p:notesMasterIdLst>
  <p:handoutMasterIdLst>
    <p:handoutMasterId r:id="rId30"/>
  </p:handoutMasterIdLst>
  <p:sldIdLst>
    <p:sldId id="296" r:id="rId5"/>
    <p:sldId id="1304" r:id="rId6"/>
    <p:sldId id="295" r:id="rId7"/>
    <p:sldId id="256" r:id="rId8"/>
    <p:sldId id="1115" r:id="rId9"/>
    <p:sldId id="1337" r:id="rId10"/>
    <p:sldId id="1339" r:id="rId11"/>
    <p:sldId id="1334" r:id="rId12"/>
    <p:sldId id="1342" r:id="rId13"/>
    <p:sldId id="1340" r:id="rId14"/>
    <p:sldId id="1338" r:id="rId15"/>
    <p:sldId id="1343" r:id="rId16"/>
    <p:sldId id="1344" r:id="rId17"/>
    <p:sldId id="1345" r:id="rId18"/>
    <p:sldId id="1346" r:id="rId19"/>
    <p:sldId id="1347" r:id="rId20"/>
    <p:sldId id="1348" r:id="rId21"/>
    <p:sldId id="1350" r:id="rId22"/>
    <p:sldId id="1349" r:id="rId23"/>
    <p:sldId id="1301" r:id="rId24"/>
    <p:sldId id="1351" r:id="rId25"/>
    <p:sldId id="1336" r:id="rId26"/>
    <p:sldId id="1353" r:id="rId27"/>
    <p:sldId id="116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13" y="69"/>
      </p:cViewPr>
      <p:guideLst>
        <p:guide orient="horz" pos="33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574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57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814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549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/>
          <a:lstStyle>
            <a:lvl1pPr>
              <a:defRPr sz="900"/>
            </a:lvl1pPr>
          </a:lstStyle>
          <a:p>
            <a:pPr algn="l"/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8728"/>
            <a:ext cx="121920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Exercise #1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8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E0E97-85AE-BE9D-BB93-C4A7A78A64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2138363"/>
            <a:ext cx="1051560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780" y="-3935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>
            <a:lvl1pPr>
              <a:defRPr sz="14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701" r:id="rId6"/>
    <p:sldLayoutId id="2147483697" r:id="rId7"/>
    <p:sldLayoutId id="2147483673" r:id="rId8"/>
    <p:sldLayoutId id="2147483676" r:id="rId9"/>
    <p:sldLayoutId id="2147483672" r:id="rId10"/>
    <p:sldLayoutId id="2147483699" r:id="rId11"/>
    <p:sldLayoutId id="2147483671" r:id="rId12"/>
    <p:sldLayoutId id="2147483700" r:id="rId13"/>
    <p:sldLayoutId id="2147483679" r:id="rId14"/>
    <p:sldLayoutId id="2147483692" r:id="rId15"/>
    <p:sldLayoutId id="2147483681" r:id="rId16"/>
    <p:sldLayoutId id="2147483674" r:id="rId17"/>
    <p:sldLayoutId id="2147483675" r:id="rId18"/>
    <p:sldLayoutId id="2147483696" r:id="rId19"/>
    <p:sldLayoutId id="2147483677" r:id="rId20"/>
    <p:sldLayoutId id="2147483678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Exercise 18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Review Interprocedural Analysis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2E091EF-9DC4-1B0A-87B3-766DB9DB570A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E1E8CEC-C565-16C4-6EA4-22057F24E1CA}"/>
              </a:ext>
            </a:extLst>
          </p:cNvPr>
          <p:cNvSpPr txBox="1">
            <a:spLocks/>
          </p:cNvSpPr>
          <p:nvPr/>
        </p:nvSpPr>
        <p:spPr>
          <a:xfrm>
            <a:off x="1198063" y="1085997"/>
            <a:ext cx="9967520" cy="5413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Write your name and answer the following on a piece of paper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B0FD66-90EC-7349-E979-709C6CC83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721" y="1522607"/>
            <a:ext cx="10954532" cy="86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200" i="1" dirty="0">
                <a:latin typeface="Arial" panose="020B0604020202020204" pitchFamily="34" charset="0"/>
              </a:rPr>
              <a:t>D</a:t>
            </a:r>
            <a:r>
              <a:rPr kumimoji="0" lang="en-US" altLang="en-US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raw th</a:t>
            </a:r>
            <a:r>
              <a:rPr lang="en-US" altLang="en-US" sz="2200" i="1" dirty="0">
                <a:latin typeface="Arial" panose="020B0604020202020204" pitchFamily="34" charset="0"/>
              </a:rPr>
              <a:t>e exploded </a:t>
            </a:r>
            <a:r>
              <a:rPr lang="en-US" altLang="en-US" sz="2200" i="1" dirty="0" err="1">
                <a:latin typeface="Arial" panose="020B0604020202020204" pitchFamily="34" charset="0"/>
              </a:rPr>
              <a:t>supergraph</a:t>
            </a:r>
            <a:r>
              <a:rPr lang="en-US" altLang="en-US" sz="2200" i="1" dirty="0">
                <a:latin typeface="Arial" panose="020B0604020202020204" pitchFamily="34" charset="0"/>
              </a:rPr>
              <a:t> for the following program:</a:t>
            </a:r>
            <a:endParaRPr kumimoji="0" lang="en-US" altLang="en-US" sz="2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14095E-CB39-02F7-8041-3F2039CD2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252" y="2039686"/>
            <a:ext cx="3636359" cy="483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151343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Exercise 18 Solution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Review Interprocedural Analysis</a:t>
            </a:r>
          </a:p>
        </p:txBody>
      </p:sp>
    </p:spTree>
    <p:extLst>
      <p:ext uri="{BB962C8B-B14F-4D97-AF65-F5344CB8AC3E}">
        <p14:creationId xmlns:p14="http://schemas.microsoft.com/office/powerpoint/2010/main" val="2054138777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4156405"/>
            <a:ext cx="3356538" cy="1325563"/>
          </a:xfrm>
        </p:spPr>
        <p:txBody>
          <a:bodyPr>
            <a:normAutofit/>
          </a:bodyPr>
          <a:lstStyle/>
          <a:p>
            <a:r>
              <a:rPr lang="en-US" b="1" dirty="0"/>
              <a:t>Administrivia</a:t>
            </a:r>
            <a:br>
              <a:rPr lang="en-US" b="1" dirty="0"/>
            </a:br>
            <a:r>
              <a:rPr lang="en-US" b="1" dirty="0"/>
              <a:t>and </a:t>
            </a:r>
            <a:br>
              <a:rPr lang="en-US" b="1" dirty="0"/>
            </a:br>
            <a:r>
              <a:rPr lang="en-US" b="1" dirty="0"/>
              <a:t>Announcements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E1662-7EE7-2CB2-7736-8451BCB140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657321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5570014" cy="1122202"/>
          </a:xfrm>
        </p:spPr>
        <p:txBody>
          <a:bodyPr/>
          <a:lstStyle/>
          <a:p>
            <a:r>
              <a:rPr lang="en-US" dirty="0"/>
              <a:t>Summary Functions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1122202"/>
          </a:xfrm>
        </p:spPr>
        <p:txBody>
          <a:bodyPr>
            <a:normAutofit/>
          </a:bodyPr>
          <a:lstStyle/>
          <a:p>
            <a:r>
              <a:rPr lang="en-US" sz="2000" dirty="0"/>
              <a:t>EECS 677: Software Security Evaluation</a:t>
            </a:r>
          </a:p>
          <a:p>
            <a:r>
              <a:rPr lang="en-US" sz="2000" dirty="0"/>
              <a:t>Drew Davidson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99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Interprocedural Analysis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40734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Last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Consider the effect of multiple functions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4" y="2568315"/>
            <a:ext cx="52481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Simplistic</a:t>
            </a:r>
            <a:endParaRPr lang="en-US" dirty="0">
              <a:solidFill>
                <a:srgbClr val="666666"/>
              </a:solidFill>
            </a:endParaRP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i="0" dirty="0">
                <a:solidFill>
                  <a:srgbClr val="666666"/>
                </a:solidFill>
                <a:effectLst/>
              </a:rPr>
              <a:t>Function call overturns all global / aliased facts</a:t>
            </a:r>
          </a:p>
          <a:p>
            <a:r>
              <a:rPr lang="en-US" b="1" dirty="0" err="1">
                <a:solidFill>
                  <a:srgbClr val="666666"/>
                </a:solidFill>
              </a:rPr>
              <a:t>Supergraph</a:t>
            </a:r>
            <a:r>
              <a:rPr lang="en-US" b="1" dirty="0">
                <a:solidFill>
                  <a:srgbClr val="666666"/>
                </a:solidFill>
              </a:rPr>
              <a:t> / Context String</a:t>
            </a:r>
            <a:endParaRPr lang="en-US" b="1" i="0" dirty="0">
              <a:solidFill>
                <a:srgbClr val="666666"/>
              </a:solidFill>
              <a:effectLst/>
            </a:endParaRP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i="0" dirty="0">
                <a:solidFill>
                  <a:srgbClr val="666666"/>
                </a:solidFill>
                <a:effectLst/>
              </a:rPr>
              <a:t>1-CFA (use a call-chain of 1)</a:t>
            </a:r>
            <a:endParaRPr lang="en-US" dirty="0">
              <a:solidFill>
                <a:srgbClr val="666666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4C48F2-8FA6-479B-DCBB-A092490B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533"/>
          <a:stretch/>
        </p:blipFill>
        <p:spPr>
          <a:xfrm>
            <a:off x="8109863" y="1775124"/>
            <a:ext cx="3234243" cy="432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255376"/>
      </p:ext>
    </p:extLst>
  </p:cSld>
  <p:clrMapOvr>
    <a:masterClrMapping/>
  </p:clrMapOvr>
</p:sld>
</file>

<file path=ppt/slides/slide6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6</a:t>
            </a:fld>
            <a:endParaRPr lang="en-US" dirty="0"/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BA73E63B-83AF-C3F8-C649-576003FDAA85}"/>
              </a:ext>
            </a:extLst>
          </p:cNvPr>
          <p:cNvSpPr txBox="1">
            <a:spLocks/>
          </p:cNvSpPr>
          <p:nvPr/>
        </p:nvSpPr>
        <p:spPr>
          <a:xfrm>
            <a:off x="546944" y="1668370"/>
            <a:ext cx="4855636" cy="762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The Exploded </a:t>
            </a:r>
            <a:r>
              <a:rPr lang="en-US" sz="2400" cap="small" dirty="0" err="1"/>
              <a:t>Supergraph</a:t>
            </a:r>
            <a:r>
              <a:rPr lang="en-US" sz="2400" cap="small" dirty="0"/>
              <a:t>… Explodes</a:t>
            </a: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D416C58B-9BE3-272C-D840-C42CB91D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293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Exploding </a:t>
            </a:r>
            <a:r>
              <a:rPr lang="en-US" sz="3400" b="1" dirty="0" err="1"/>
              <a:t>Supergraphs</a:t>
            </a:r>
            <a:endParaRPr lang="en-US" sz="3400" b="1" dirty="0"/>
          </a:p>
        </p:txBody>
      </p:sp>
      <p:sp>
        <p:nvSpPr>
          <p:cNvPr id="66" name="Title 1">
            <a:extLst>
              <a:ext uri="{FF2B5EF4-FFF2-40B4-BE49-F238E27FC236}">
                <a16:creationId xmlns:a16="http://schemas.microsoft.com/office/drawing/2014/main" id="{39D0540D-447B-4971-3164-C591DCEE36E7}"/>
              </a:ext>
            </a:extLst>
          </p:cNvPr>
          <p:cNvSpPr txBox="1">
            <a:spLocks/>
          </p:cNvSpPr>
          <p:nvPr/>
        </p:nvSpPr>
        <p:spPr>
          <a:xfrm>
            <a:off x="7588" y="1435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Supergraphs</a:t>
            </a:r>
            <a:endParaRPr lang="en-US" sz="1600" b="1" dirty="0"/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A59E4BA2-5781-725D-6A76-AE4FD43ED273}"/>
              </a:ext>
            </a:extLst>
          </p:cNvPr>
          <p:cNvSpPr txBox="1">
            <a:spLocks/>
          </p:cNvSpPr>
          <p:nvPr/>
        </p:nvSpPr>
        <p:spPr>
          <a:xfrm>
            <a:off x="546944" y="3626710"/>
            <a:ext cx="4855636" cy="7547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What can we do in the presence of such limitations?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328289C-BEF2-D281-CE93-1B9766CB453A}"/>
              </a:ext>
            </a:extLst>
          </p:cNvPr>
          <p:cNvSpPr txBox="1"/>
          <p:nvPr/>
        </p:nvSpPr>
        <p:spPr>
          <a:xfrm>
            <a:off x="546943" y="4456409"/>
            <a:ext cx="52481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Gather a lightweight, over-</a:t>
            </a:r>
            <a:r>
              <a:rPr lang="en-US" dirty="0" err="1">
                <a:solidFill>
                  <a:srgbClr val="666666"/>
                </a:solidFill>
              </a:rPr>
              <a:t>approxmation</a:t>
            </a:r>
            <a:r>
              <a:rPr lang="en-US" dirty="0">
                <a:solidFill>
                  <a:srgbClr val="666666"/>
                </a:solidFill>
              </a:rPr>
              <a:t> of the effect of a function call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809FAE-962D-AB68-131B-4BADB81275B5}"/>
              </a:ext>
            </a:extLst>
          </p:cNvPr>
          <p:cNvSpPr txBox="1"/>
          <p:nvPr/>
        </p:nvSpPr>
        <p:spPr>
          <a:xfrm>
            <a:off x="546945" y="2432256"/>
            <a:ext cx="41393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For large programs, the </a:t>
            </a:r>
            <a:r>
              <a:rPr lang="en-US" dirty="0" err="1">
                <a:solidFill>
                  <a:srgbClr val="666666"/>
                </a:solidFill>
              </a:rPr>
              <a:t>supergraph</a:t>
            </a:r>
            <a:r>
              <a:rPr lang="en-US" dirty="0">
                <a:solidFill>
                  <a:srgbClr val="666666"/>
                </a:solidFill>
              </a:rPr>
              <a:t> may be too large (and exploding the </a:t>
            </a:r>
            <a:r>
              <a:rPr lang="en-US" dirty="0" err="1">
                <a:solidFill>
                  <a:srgbClr val="666666"/>
                </a:solidFill>
              </a:rPr>
              <a:t>supergraph</a:t>
            </a:r>
            <a:r>
              <a:rPr lang="en-US" dirty="0">
                <a:solidFill>
                  <a:srgbClr val="666666"/>
                </a:solidFill>
              </a:rPr>
              <a:t> certainly will not help)</a:t>
            </a:r>
          </a:p>
        </p:txBody>
      </p:sp>
      <p:pic>
        <p:nvPicPr>
          <p:cNvPr id="1026" name="Picture 2" descr="Nuclear explosion - Wikipedia">
            <a:extLst>
              <a:ext uri="{FF2B5EF4-FFF2-40B4-BE49-F238E27FC236}">
                <a16:creationId xmlns:a16="http://schemas.microsoft.com/office/drawing/2014/main" id="{766F9062-B4C1-0425-D033-684D8568C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001" y="1434485"/>
            <a:ext cx="4855636" cy="4127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436393"/>
      </p:ext>
    </p:extLst>
  </p:cSld>
  <p:clrMapOvr>
    <a:masterClrMapping/>
  </p:clrMapOvr>
</p:sld>
</file>

<file path=ppt/slides/slide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06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406" y="2384176"/>
            <a:ext cx="5256780" cy="3468796"/>
          </a:xfrm>
        </p:spPr>
        <p:txBody>
          <a:bodyPr wrap="square">
            <a:noAutofit/>
          </a:bodyPr>
          <a:lstStyle/>
          <a:p>
            <a:r>
              <a:rPr lang="en-US" sz="3000" dirty="0"/>
              <a:t>Intuition</a:t>
            </a:r>
          </a:p>
          <a:p>
            <a:r>
              <a:rPr lang="en-US" sz="3000" dirty="0"/>
              <a:t>MOD/REF analysis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/>
              <a:t>Global only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 err="1"/>
              <a:t>Globals</a:t>
            </a:r>
            <a:r>
              <a:rPr lang="en-US" sz="3000" dirty="0"/>
              <a:t>, Locals and </a:t>
            </a:r>
            <a:r>
              <a:rPr lang="en-US" sz="3000" dirty="0" err="1"/>
              <a:t>args</a:t>
            </a:r>
            <a:endParaRPr lang="en-US" sz="3000" dirty="0"/>
          </a:p>
          <a:p>
            <a:r>
              <a:rPr lang="en-US" sz="3000" dirty="0"/>
              <a:t>Abstract Summaries</a:t>
            </a:r>
          </a:p>
        </p:txBody>
      </p:sp>
    </p:spTree>
    <p:extLst>
      <p:ext uri="{BB962C8B-B14F-4D97-AF65-F5344CB8AC3E}">
        <p14:creationId xmlns:p14="http://schemas.microsoft.com/office/powerpoint/2010/main" val="1541816674"/>
      </p:ext>
    </p:extLst>
  </p:cSld>
  <p:clrMapOvr>
    <a:masterClrMapping/>
  </p:clrMapOvr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8</a:t>
            </a:fld>
            <a:endParaRPr lang="en-US" dirty="0"/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BA73E63B-83AF-C3F8-C649-576003FDAA85}"/>
              </a:ext>
            </a:extLst>
          </p:cNvPr>
          <p:cNvSpPr txBox="1">
            <a:spLocks/>
          </p:cNvSpPr>
          <p:nvPr/>
        </p:nvSpPr>
        <p:spPr>
          <a:xfrm>
            <a:off x="546944" y="1668370"/>
            <a:ext cx="4855636" cy="762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Tracking context is expensive</a:t>
            </a: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D416C58B-9BE3-272C-D840-C42CB91D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293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Intuition</a:t>
            </a:r>
          </a:p>
        </p:txBody>
      </p:sp>
      <p:sp>
        <p:nvSpPr>
          <p:cNvPr id="66" name="Title 1">
            <a:extLst>
              <a:ext uri="{FF2B5EF4-FFF2-40B4-BE49-F238E27FC236}">
                <a16:creationId xmlns:a16="http://schemas.microsoft.com/office/drawing/2014/main" id="{39D0540D-447B-4971-3164-C591DCEE36E7}"/>
              </a:ext>
            </a:extLst>
          </p:cNvPr>
          <p:cNvSpPr txBox="1">
            <a:spLocks/>
          </p:cNvSpPr>
          <p:nvPr/>
        </p:nvSpPr>
        <p:spPr>
          <a:xfrm>
            <a:off x="7588" y="1435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Summary Functions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07AF427-CE9A-E998-6FA1-0804BA40099E}"/>
              </a:ext>
            </a:extLst>
          </p:cNvPr>
          <p:cNvSpPr txBox="1"/>
          <p:nvPr/>
        </p:nvSpPr>
        <p:spPr>
          <a:xfrm>
            <a:off x="546945" y="2052961"/>
            <a:ext cx="4525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Maybe our analysis can get by without it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5658F4D-11EC-84F3-2C3A-9D1F84E42CD9}"/>
              </a:ext>
            </a:extLst>
          </p:cNvPr>
          <p:cNvSpPr txBox="1">
            <a:spLocks/>
          </p:cNvSpPr>
          <p:nvPr/>
        </p:nvSpPr>
        <p:spPr>
          <a:xfrm>
            <a:off x="546943" y="2822845"/>
            <a:ext cx="4855636" cy="106265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Coarse-Grained analysis need only capture coarse-grained function information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809FAE-962D-AB68-131B-4BADB81275B5}"/>
              </a:ext>
            </a:extLst>
          </p:cNvPr>
          <p:cNvSpPr txBox="1"/>
          <p:nvPr/>
        </p:nvSpPr>
        <p:spPr>
          <a:xfrm>
            <a:off x="546945" y="3885499"/>
            <a:ext cx="41393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“Summarize” the information we need to know</a:t>
            </a:r>
          </a:p>
        </p:txBody>
      </p:sp>
      <p:pic>
        <p:nvPicPr>
          <p:cNvPr id="6" name="Picture 5" descr="A black t-shirt with white text&#10;&#10;Description automatically generated">
            <a:extLst>
              <a:ext uri="{FF2B5EF4-FFF2-40B4-BE49-F238E27FC236}">
                <a16:creationId xmlns:a16="http://schemas.microsoft.com/office/drawing/2014/main" id="{9EE36047-C89A-FE52-051D-CAD9FA065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6749" y="1784165"/>
            <a:ext cx="3009944" cy="3058886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9D51AE4-3340-B8DF-4225-C5D0A3BB9E24}"/>
              </a:ext>
            </a:extLst>
          </p:cNvPr>
          <p:cNvSpPr/>
          <p:nvPr/>
        </p:nvSpPr>
        <p:spPr>
          <a:xfrm>
            <a:off x="4000500" y="4272643"/>
            <a:ext cx="1111248" cy="1295400"/>
          </a:xfrm>
          <a:custGeom>
            <a:avLst/>
            <a:gdLst>
              <a:gd name="connsiteX0" fmla="*/ 0 w 1111248"/>
              <a:gd name="connsiteY0" fmla="*/ 1295400 h 1295400"/>
              <a:gd name="connsiteX1" fmla="*/ 1099457 w 1111248"/>
              <a:gd name="connsiteY1" fmla="*/ 794657 h 1295400"/>
              <a:gd name="connsiteX2" fmla="*/ 484414 w 1111248"/>
              <a:gd name="connsiteY2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1248" h="1295400">
                <a:moveTo>
                  <a:pt x="0" y="1295400"/>
                </a:moveTo>
                <a:cubicBezTo>
                  <a:pt x="509360" y="1152978"/>
                  <a:pt x="1018721" y="1010557"/>
                  <a:pt x="1099457" y="794657"/>
                </a:cubicBezTo>
                <a:cubicBezTo>
                  <a:pt x="1180193" y="578757"/>
                  <a:pt x="832303" y="289378"/>
                  <a:pt x="484414" y="0"/>
                </a:cubicBezTo>
              </a:path>
            </a:pathLst>
          </a:custGeom>
          <a:noFill/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A9D1F6-B7B3-6D31-B7F5-5CDA11BAC287}"/>
              </a:ext>
            </a:extLst>
          </p:cNvPr>
          <p:cNvSpPr txBox="1"/>
          <p:nvPr/>
        </p:nvSpPr>
        <p:spPr>
          <a:xfrm>
            <a:off x="2852363" y="5306786"/>
            <a:ext cx="11442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2"/>
                </a:solidFill>
              </a:rPr>
              <a:t>Function</a:t>
            </a:r>
          </a:p>
          <a:p>
            <a:pPr algn="ctr"/>
            <a:r>
              <a:rPr lang="en-US" b="1" i="1" dirty="0">
                <a:solidFill>
                  <a:schemeClr val="accent2"/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999786440"/>
      </p:ext>
    </p:extLst>
  </p:cSld>
  <p:clrMapOvr>
    <a:masterClrMapping/>
  </p:clrMapOvr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9</a:t>
            </a:fld>
            <a:endParaRPr lang="en-US" dirty="0"/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BA73E63B-83AF-C3F8-C649-576003FDAA85}"/>
              </a:ext>
            </a:extLst>
          </p:cNvPr>
          <p:cNvSpPr txBox="1">
            <a:spLocks/>
          </p:cNvSpPr>
          <p:nvPr/>
        </p:nvSpPr>
        <p:spPr>
          <a:xfrm>
            <a:off x="546944" y="1668370"/>
            <a:ext cx="4855636" cy="762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Tracking context is expensive</a:t>
            </a: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D416C58B-9BE3-272C-D840-C42CB91D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293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Intuition</a:t>
            </a:r>
          </a:p>
        </p:txBody>
      </p:sp>
      <p:sp>
        <p:nvSpPr>
          <p:cNvPr id="66" name="Title 1">
            <a:extLst>
              <a:ext uri="{FF2B5EF4-FFF2-40B4-BE49-F238E27FC236}">
                <a16:creationId xmlns:a16="http://schemas.microsoft.com/office/drawing/2014/main" id="{39D0540D-447B-4971-3164-C591DCEE36E7}"/>
              </a:ext>
            </a:extLst>
          </p:cNvPr>
          <p:cNvSpPr txBox="1">
            <a:spLocks/>
          </p:cNvSpPr>
          <p:nvPr/>
        </p:nvSpPr>
        <p:spPr>
          <a:xfrm>
            <a:off x="7588" y="1435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Summary Functions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07AF427-CE9A-E998-6FA1-0804BA40099E}"/>
              </a:ext>
            </a:extLst>
          </p:cNvPr>
          <p:cNvSpPr txBox="1"/>
          <p:nvPr/>
        </p:nvSpPr>
        <p:spPr>
          <a:xfrm>
            <a:off x="546945" y="2052961"/>
            <a:ext cx="4525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Maybe our analysis can get by without it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5658F4D-11EC-84F3-2C3A-9D1F84E42CD9}"/>
              </a:ext>
            </a:extLst>
          </p:cNvPr>
          <p:cNvSpPr txBox="1">
            <a:spLocks/>
          </p:cNvSpPr>
          <p:nvPr/>
        </p:nvSpPr>
        <p:spPr>
          <a:xfrm>
            <a:off x="546943" y="2822845"/>
            <a:ext cx="4855636" cy="106265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Coarse-Grained analysis need only capture coarse-grained function information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809FAE-962D-AB68-131B-4BADB81275B5}"/>
              </a:ext>
            </a:extLst>
          </p:cNvPr>
          <p:cNvSpPr txBox="1"/>
          <p:nvPr/>
        </p:nvSpPr>
        <p:spPr>
          <a:xfrm>
            <a:off x="546945" y="3885499"/>
            <a:ext cx="41393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“Summarize” the information we need to know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9D51AE4-3340-B8DF-4225-C5D0A3BB9E24}"/>
              </a:ext>
            </a:extLst>
          </p:cNvPr>
          <p:cNvSpPr/>
          <p:nvPr/>
        </p:nvSpPr>
        <p:spPr>
          <a:xfrm>
            <a:off x="4000500" y="4272643"/>
            <a:ext cx="1111248" cy="1295400"/>
          </a:xfrm>
          <a:custGeom>
            <a:avLst/>
            <a:gdLst>
              <a:gd name="connsiteX0" fmla="*/ 0 w 1111248"/>
              <a:gd name="connsiteY0" fmla="*/ 1295400 h 1295400"/>
              <a:gd name="connsiteX1" fmla="*/ 1099457 w 1111248"/>
              <a:gd name="connsiteY1" fmla="*/ 794657 h 1295400"/>
              <a:gd name="connsiteX2" fmla="*/ 484414 w 1111248"/>
              <a:gd name="connsiteY2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1248" h="1295400">
                <a:moveTo>
                  <a:pt x="0" y="1295400"/>
                </a:moveTo>
                <a:cubicBezTo>
                  <a:pt x="509360" y="1152978"/>
                  <a:pt x="1018721" y="1010557"/>
                  <a:pt x="1099457" y="794657"/>
                </a:cubicBezTo>
                <a:cubicBezTo>
                  <a:pt x="1180193" y="578757"/>
                  <a:pt x="832303" y="289378"/>
                  <a:pt x="484414" y="0"/>
                </a:cubicBezTo>
              </a:path>
            </a:pathLst>
          </a:custGeom>
          <a:noFill/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A9D1F6-B7B3-6D31-B7F5-5CDA11BAC287}"/>
              </a:ext>
            </a:extLst>
          </p:cNvPr>
          <p:cNvSpPr txBox="1"/>
          <p:nvPr/>
        </p:nvSpPr>
        <p:spPr>
          <a:xfrm>
            <a:off x="2852363" y="5306786"/>
            <a:ext cx="11442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2"/>
                </a:solidFill>
              </a:rPr>
              <a:t>Function</a:t>
            </a:r>
          </a:p>
          <a:p>
            <a:pPr algn="ctr"/>
            <a:r>
              <a:rPr lang="en-US" b="1" i="1" dirty="0">
                <a:solidFill>
                  <a:schemeClr val="accent2"/>
                </a:solidFill>
              </a:rPr>
              <a:t>summary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54D145-E0ED-6DC8-D052-E73FAEC4B195}"/>
              </a:ext>
            </a:extLst>
          </p:cNvPr>
          <p:cNvSpPr txBox="1"/>
          <p:nvPr/>
        </p:nvSpPr>
        <p:spPr>
          <a:xfrm>
            <a:off x="7836852" y="2638179"/>
            <a:ext cx="2803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global1 = SOURCE();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E6CE1C-9BC5-5B0C-5BE0-BBF69D3096A5}"/>
              </a:ext>
            </a:extLst>
          </p:cNvPr>
          <p:cNvSpPr txBox="1"/>
          <p:nvPr/>
        </p:nvSpPr>
        <p:spPr>
          <a:xfrm>
            <a:off x="7836852" y="3296766"/>
            <a:ext cx="2114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SINK(global2);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BD5BE7-6923-F7B2-20C1-9FFB10AC7393}"/>
              </a:ext>
            </a:extLst>
          </p:cNvPr>
          <p:cNvSpPr txBox="1"/>
          <p:nvPr/>
        </p:nvSpPr>
        <p:spPr>
          <a:xfrm>
            <a:off x="7836852" y="2959309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foo();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46A91B-96C1-AD59-2322-3C78C0BE55A8}"/>
              </a:ext>
            </a:extLst>
          </p:cNvPr>
          <p:cNvSpPr txBox="1"/>
          <p:nvPr/>
        </p:nvSpPr>
        <p:spPr>
          <a:xfrm>
            <a:off x="7745197" y="4109368"/>
            <a:ext cx="30521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Does foo…</a:t>
            </a:r>
          </a:p>
          <a:p>
            <a:r>
              <a:rPr lang="en-US" dirty="0"/>
              <a:t>reference (i.e. read) global1?</a:t>
            </a:r>
          </a:p>
          <a:p>
            <a:r>
              <a:rPr lang="en-US" dirty="0"/>
              <a:t>Modify (i.e. write) global2?</a:t>
            </a:r>
          </a:p>
        </p:txBody>
      </p:sp>
    </p:spTree>
    <p:extLst>
      <p:ext uri="{BB962C8B-B14F-4D97-AF65-F5344CB8AC3E}">
        <p14:creationId xmlns:p14="http://schemas.microsoft.com/office/powerpoint/2010/main" val="145258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06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406" y="2384176"/>
            <a:ext cx="5256780" cy="3468796"/>
          </a:xfrm>
        </p:spPr>
        <p:txBody>
          <a:bodyPr wrap="square">
            <a:noAutofit/>
          </a:bodyPr>
          <a:lstStyle/>
          <a:p>
            <a:r>
              <a:rPr lang="en-US" sz="3000" dirty="0"/>
              <a:t>Intuition</a:t>
            </a:r>
          </a:p>
          <a:p>
            <a:r>
              <a:rPr lang="en-US" sz="3000" dirty="0"/>
              <a:t>MOD/REF analysis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/>
              <a:t>Global only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 err="1"/>
              <a:t>Globals</a:t>
            </a:r>
            <a:r>
              <a:rPr lang="en-US" sz="3000" dirty="0"/>
              <a:t>, Locals and </a:t>
            </a:r>
            <a:r>
              <a:rPr lang="en-US" sz="3000" dirty="0" err="1"/>
              <a:t>args</a:t>
            </a:r>
            <a:endParaRPr lang="en-US" sz="3000" dirty="0"/>
          </a:p>
          <a:p>
            <a:r>
              <a:rPr lang="en-US" sz="3000" dirty="0"/>
              <a:t>Abstract Summaries</a:t>
            </a:r>
          </a:p>
        </p:txBody>
      </p:sp>
    </p:spTree>
    <p:extLst>
      <p:ext uri="{BB962C8B-B14F-4D97-AF65-F5344CB8AC3E}">
        <p14:creationId xmlns:p14="http://schemas.microsoft.com/office/powerpoint/2010/main" val="380800237"/>
      </p:ext>
    </p:extLst>
  </p:cSld>
  <p:clrMapOvr>
    <a:masterClrMapping/>
  </p:clrMapOvr>
</p:sld>
</file>

<file path=ppt/slides/slide1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11</a:t>
            </a:fld>
            <a:endParaRPr lang="en-US" dirty="0"/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BA73E63B-83AF-C3F8-C649-576003FDAA85}"/>
              </a:ext>
            </a:extLst>
          </p:cNvPr>
          <p:cNvSpPr txBox="1">
            <a:spLocks/>
          </p:cNvSpPr>
          <p:nvPr/>
        </p:nvSpPr>
        <p:spPr>
          <a:xfrm>
            <a:off x="493865" y="1668370"/>
            <a:ext cx="5129956" cy="762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Let us attempt to compute 2 sets</a:t>
            </a: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D416C58B-9BE3-272C-D840-C42CB91D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293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Interprocedural MOD/REF Analysis</a:t>
            </a:r>
          </a:p>
        </p:txBody>
      </p:sp>
      <p:sp>
        <p:nvSpPr>
          <p:cNvPr id="66" name="Title 1">
            <a:extLst>
              <a:ext uri="{FF2B5EF4-FFF2-40B4-BE49-F238E27FC236}">
                <a16:creationId xmlns:a16="http://schemas.microsoft.com/office/drawing/2014/main" id="{39D0540D-447B-4971-3164-C591DCEE36E7}"/>
              </a:ext>
            </a:extLst>
          </p:cNvPr>
          <p:cNvSpPr txBox="1">
            <a:spLocks/>
          </p:cNvSpPr>
          <p:nvPr/>
        </p:nvSpPr>
        <p:spPr>
          <a:xfrm>
            <a:off x="7588" y="1435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Summary Functions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07AF427-CE9A-E998-6FA1-0804BA40099E}"/>
              </a:ext>
            </a:extLst>
          </p:cNvPr>
          <p:cNvSpPr txBox="1"/>
          <p:nvPr/>
        </p:nvSpPr>
        <p:spPr>
          <a:xfrm>
            <a:off x="493865" y="2156374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GMOD(P) – The set of variables that might be modified as a result of calling 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7B62A3-E0EB-8E5E-40A3-C3E0F7694FFA}"/>
              </a:ext>
            </a:extLst>
          </p:cNvPr>
          <p:cNvSpPr txBox="1"/>
          <p:nvPr/>
        </p:nvSpPr>
        <p:spPr>
          <a:xfrm>
            <a:off x="493865" y="2869691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GREF(P) – The set of variables that might be referenced as a result of calling P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F77B8BE2-559A-2CBC-E993-0E0CEA35B8A9}"/>
              </a:ext>
            </a:extLst>
          </p:cNvPr>
          <p:cNvSpPr/>
          <p:nvPr/>
        </p:nvSpPr>
        <p:spPr>
          <a:xfrm>
            <a:off x="5094514" y="2156374"/>
            <a:ext cx="664029" cy="1517555"/>
          </a:xfrm>
          <a:prstGeom prst="rightBrac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F1A5B9-2B1B-AB98-9F03-85395BD05483}"/>
              </a:ext>
            </a:extLst>
          </p:cNvPr>
          <p:cNvSpPr txBox="1"/>
          <p:nvPr/>
        </p:nvSpPr>
        <p:spPr>
          <a:xfrm>
            <a:off x="5849642" y="2296882"/>
            <a:ext cx="15854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Also includes</a:t>
            </a:r>
          </a:p>
          <a:p>
            <a:r>
              <a:rPr lang="en-US" dirty="0">
                <a:solidFill>
                  <a:schemeClr val="accent2"/>
                </a:solidFill>
              </a:rPr>
              <a:t> variables </a:t>
            </a:r>
          </a:p>
          <a:p>
            <a:r>
              <a:rPr lang="en-US" dirty="0">
                <a:solidFill>
                  <a:schemeClr val="accent2"/>
                </a:solidFill>
              </a:rPr>
              <a:t>mod/</a:t>
            </a:r>
            <a:r>
              <a:rPr lang="en-US" dirty="0" err="1">
                <a:solidFill>
                  <a:schemeClr val="accent2"/>
                </a:solidFill>
              </a:rPr>
              <a:t>ref’ed</a:t>
            </a:r>
            <a:r>
              <a:rPr lang="en-US" dirty="0">
                <a:solidFill>
                  <a:schemeClr val="accent2"/>
                </a:solidFill>
              </a:rPr>
              <a:t> </a:t>
            </a:r>
          </a:p>
          <a:p>
            <a:r>
              <a:rPr lang="en-US" dirty="0">
                <a:solidFill>
                  <a:schemeClr val="accent2"/>
                </a:solidFill>
              </a:rPr>
              <a:t>by P’s callees!</a:t>
            </a:r>
          </a:p>
        </p:txBody>
      </p:sp>
      <p:sp>
        <p:nvSpPr>
          <p:cNvPr id="8" name="PROGCODE_C_modref.c">
            <a:extLst>
              <a:ext uri="{FF2B5EF4-FFF2-40B4-BE49-F238E27FC236}">
                <a16:creationId xmlns:a16="http://schemas.microsoft.com/office/drawing/2014/main" id="{EE254E2B-A7E7-0307-C980-AD43FCA6ADC8}"/>
              </a:ext>
            </a:extLst>
          </p:cNvPr>
          <p:cNvSpPr txBox="1"/>
          <p:nvPr/>
        </p:nvSpPr>
        <p:spPr>
          <a:xfrm>
            <a:off x="8745364" y="1606687"/>
            <a:ext cx="294183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A,B,C,D;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baz(){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D = B;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bar();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6: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bar(){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B 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8: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cout &lt;&lt; C;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9: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baz();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11: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foo(){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12: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A 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bar(); 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15: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foo();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foo();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18: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19: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11A792-6AE3-7B5F-6933-8218B993BE0B}"/>
              </a:ext>
            </a:extLst>
          </p:cNvPr>
          <p:cNvSpPr txBox="1"/>
          <p:nvPr/>
        </p:nvSpPr>
        <p:spPr>
          <a:xfrm>
            <a:off x="493865" y="4482998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Build IMOD(P) and IREF(P) – the variables immediately modified in P (ignoring callees)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097923-4A35-86F3-B0EA-FD59594D6CA4}"/>
              </a:ext>
            </a:extLst>
          </p:cNvPr>
          <p:cNvSpPr txBox="1"/>
          <p:nvPr/>
        </p:nvSpPr>
        <p:spPr>
          <a:xfrm>
            <a:off x="493865" y="5176510"/>
            <a:ext cx="47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Build the simple call graph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0C24A5-3ED3-81B4-CEBD-FD72420FA618}"/>
              </a:ext>
            </a:extLst>
          </p:cNvPr>
          <p:cNvSpPr txBox="1"/>
          <p:nvPr/>
        </p:nvSpPr>
        <p:spPr>
          <a:xfrm>
            <a:off x="493865" y="6286535"/>
            <a:ext cx="47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Run the dataflow algorithm to saturation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99BF17-842C-ED03-1FE6-88E4B284D945}"/>
              </a:ext>
            </a:extLst>
          </p:cNvPr>
          <p:cNvSpPr txBox="1"/>
          <p:nvPr/>
        </p:nvSpPr>
        <p:spPr>
          <a:xfrm>
            <a:off x="520143" y="5593023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Repurpose the call graph for dataflow algorithm!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64879CC-EA16-3F56-5A36-B1914C2A9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1765" y="1230373"/>
            <a:ext cx="3323331" cy="4683511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51F889C-7D5E-366F-EB40-C3E90FC171F0}"/>
              </a:ext>
            </a:extLst>
          </p:cNvPr>
          <p:cNvSpPr txBox="1">
            <a:spLocks/>
          </p:cNvSpPr>
          <p:nvPr/>
        </p:nvSpPr>
        <p:spPr>
          <a:xfrm>
            <a:off x="493865" y="3706525"/>
            <a:ext cx="5471506" cy="7624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Basic idea (let’s ignore parameters, pointers, and Locals for now)</a:t>
            </a:r>
          </a:p>
        </p:txBody>
      </p:sp>
    </p:spTree>
    <p:extLst>
      <p:ext uri="{BB962C8B-B14F-4D97-AF65-F5344CB8AC3E}">
        <p14:creationId xmlns:p14="http://schemas.microsoft.com/office/powerpoint/2010/main" val="306487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10" grpId="0"/>
      <p:bldP spid="11" grpId="0"/>
      <p:bldP spid="12" grpId="0"/>
      <p:bldP spid="15" grpId="0"/>
      <p:bldP spid="18" grpId="0"/>
    </p:bldLst>
  </p:timing>
</p:sld>
</file>

<file path=ppt/slides/slide12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12</a:t>
            </a:fld>
            <a:endParaRPr lang="en-US" dirty="0"/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D416C58B-9BE3-272C-D840-C42CB91D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293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Interprocedural MOD/REF Analysis</a:t>
            </a:r>
          </a:p>
        </p:txBody>
      </p:sp>
      <p:sp>
        <p:nvSpPr>
          <p:cNvPr id="66" name="Title 1">
            <a:extLst>
              <a:ext uri="{FF2B5EF4-FFF2-40B4-BE49-F238E27FC236}">
                <a16:creationId xmlns:a16="http://schemas.microsoft.com/office/drawing/2014/main" id="{39D0540D-447B-4971-3164-C591DCEE36E7}"/>
              </a:ext>
            </a:extLst>
          </p:cNvPr>
          <p:cNvSpPr txBox="1">
            <a:spLocks/>
          </p:cNvSpPr>
          <p:nvPr/>
        </p:nvSpPr>
        <p:spPr>
          <a:xfrm>
            <a:off x="7588" y="1435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Summary Functions</a:t>
            </a:r>
          </a:p>
        </p:txBody>
      </p:sp>
      <p:sp>
        <p:nvSpPr>
          <p:cNvPr id="2" name="PROGCODE_C_modref.c">
            <a:extLst>
              <a:ext uri="{FF2B5EF4-FFF2-40B4-BE49-F238E27FC236}">
                <a16:creationId xmlns:a16="http://schemas.microsoft.com/office/drawing/2014/main" id="{1C323074-49C0-4114-D0B5-F5508FA9B2F2}"/>
              </a:ext>
            </a:extLst>
          </p:cNvPr>
          <p:cNvSpPr txBox="1"/>
          <p:nvPr/>
        </p:nvSpPr>
        <p:spPr>
          <a:xfrm>
            <a:off x="8745364" y="1606687"/>
            <a:ext cx="294183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A,B,C,D;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baz(){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D = B;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bar();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6: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bar(){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B 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8: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cout &lt;&lt; C;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9: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baz();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11: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foo(){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12: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A 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bar(); 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15: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foo();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foo();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18: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19: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8EA9F84-A9AE-E142-652B-209A48044CA5}"/>
              </a:ext>
            </a:extLst>
          </p:cNvPr>
          <p:cNvSpPr txBox="1">
            <a:spLocks/>
          </p:cNvSpPr>
          <p:nvPr/>
        </p:nvSpPr>
        <p:spPr>
          <a:xfrm>
            <a:off x="493865" y="1144765"/>
            <a:ext cx="5471506" cy="7624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Basic idea (let’s ignore parameters, pointers, and Locals for now)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1E6BAE-9011-BFFA-1261-2C891E80AD5E}"/>
              </a:ext>
            </a:extLst>
          </p:cNvPr>
          <p:cNvSpPr txBox="1"/>
          <p:nvPr/>
        </p:nvSpPr>
        <p:spPr>
          <a:xfrm>
            <a:off x="493865" y="1922681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Build IMOD(P) and IREF(P) – the variables immediately modified in P (ignoring callees)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685486-D12F-407B-E355-FBB0E8B230A5}"/>
              </a:ext>
            </a:extLst>
          </p:cNvPr>
          <p:cNvSpPr txBox="1"/>
          <p:nvPr/>
        </p:nvSpPr>
        <p:spPr>
          <a:xfrm>
            <a:off x="493865" y="2616193"/>
            <a:ext cx="47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Build the simple call graph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D829B3-F2EC-93C6-C730-E6CE9659E435}"/>
              </a:ext>
            </a:extLst>
          </p:cNvPr>
          <p:cNvSpPr txBox="1"/>
          <p:nvPr/>
        </p:nvSpPr>
        <p:spPr>
          <a:xfrm>
            <a:off x="493865" y="3726218"/>
            <a:ext cx="47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Run the dataflow algorithm to saturation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A5F07E-7678-7217-8CC2-652B2E53FB1E}"/>
              </a:ext>
            </a:extLst>
          </p:cNvPr>
          <p:cNvSpPr txBox="1"/>
          <p:nvPr/>
        </p:nvSpPr>
        <p:spPr>
          <a:xfrm>
            <a:off x="520143" y="3032706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Repurpose the call graph for dataflow algorithm!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F0DAE30-FC55-FB1D-142C-2109F5D4F48C}"/>
              </a:ext>
            </a:extLst>
          </p:cNvPr>
          <p:cNvSpPr/>
          <p:nvPr/>
        </p:nvSpPr>
        <p:spPr>
          <a:xfrm>
            <a:off x="441434" y="1907175"/>
            <a:ext cx="4776169" cy="709018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3860E3-8379-2E0B-520F-273B596AEC86}"/>
              </a:ext>
            </a:extLst>
          </p:cNvPr>
          <p:cNvSpPr txBox="1"/>
          <p:nvPr/>
        </p:nvSpPr>
        <p:spPr>
          <a:xfrm>
            <a:off x="548642" y="4427559"/>
            <a:ext cx="39841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“Good enough” initial approximation: </a:t>
            </a:r>
          </a:p>
          <a:p>
            <a:r>
              <a:rPr lang="en-US" dirty="0"/>
              <a:t>Simple statement scan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9DDE91-16E3-80DA-CB2F-64E5B4AC6A9C}"/>
              </a:ext>
            </a:extLst>
          </p:cNvPr>
          <p:cNvSpPr txBox="1"/>
          <p:nvPr/>
        </p:nvSpPr>
        <p:spPr>
          <a:xfrm>
            <a:off x="507653" y="5607265"/>
            <a:ext cx="1962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IMOD(foo) = { A }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151D54-A682-374F-CEEB-3A587DA5D24C}"/>
              </a:ext>
            </a:extLst>
          </p:cNvPr>
          <p:cNvSpPr txBox="1"/>
          <p:nvPr/>
        </p:nvSpPr>
        <p:spPr>
          <a:xfrm>
            <a:off x="507653" y="5942544"/>
            <a:ext cx="1980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IMOD(bar) = { B }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875D06-88CF-BEC4-6933-F1E1178348B5}"/>
              </a:ext>
            </a:extLst>
          </p:cNvPr>
          <p:cNvSpPr txBox="1"/>
          <p:nvPr/>
        </p:nvSpPr>
        <p:spPr>
          <a:xfrm>
            <a:off x="2552960" y="5607265"/>
            <a:ext cx="1643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IREF(foo) = { }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97184D7-6096-09DA-1E76-1AF8CB59CFAB}"/>
              </a:ext>
            </a:extLst>
          </p:cNvPr>
          <p:cNvSpPr txBox="1"/>
          <p:nvPr/>
        </p:nvSpPr>
        <p:spPr>
          <a:xfrm>
            <a:off x="2552960" y="5942544"/>
            <a:ext cx="1868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IREF(bar) = { C }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F42333-80A6-7D69-FFD2-2CBB8130E2AB}"/>
              </a:ext>
            </a:extLst>
          </p:cNvPr>
          <p:cNvSpPr txBox="1"/>
          <p:nvPr/>
        </p:nvSpPr>
        <p:spPr>
          <a:xfrm>
            <a:off x="507653" y="6301996"/>
            <a:ext cx="2017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</a:t>
            </a:r>
            <a:r>
              <a:rPr lang="en-US" dirty="0" err="1"/>
              <a:t>baz</a:t>
            </a:r>
            <a:r>
              <a:rPr lang="en-US" dirty="0"/>
              <a:t>) = { D }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32DEB28-C768-7F13-CE61-5F48EBD0578C}"/>
              </a:ext>
            </a:extLst>
          </p:cNvPr>
          <p:cNvSpPr txBox="1"/>
          <p:nvPr/>
        </p:nvSpPr>
        <p:spPr>
          <a:xfrm>
            <a:off x="507653" y="5275134"/>
            <a:ext cx="2000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IMOD(main) = { }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696BAA-3111-BA08-BB4D-8F76525DC5A6}"/>
              </a:ext>
            </a:extLst>
          </p:cNvPr>
          <p:cNvSpPr txBox="1"/>
          <p:nvPr/>
        </p:nvSpPr>
        <p:spPr>
          <a:xfrm>
            <a:off x="2552960" y="6301996"/>
            <a:ext cx="1887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</a:t>
            </a:r>
            <a:r>
              <a:rPr lang="en-US" dirty="0" err="1"/>
              <a:t>baz</a:t>
            </a:r>
            <a:r>
              <a:rPr lang="en-US" dirty="0"/>
              <a:t>) = { B }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A88FE34-298D-D99D-E6C6-5B49F7EDB497}"/>
              </a:ext>
            </a:extLst>
          </p:cNvPr>
          <p:cNvSpPr txBox="1"/>
          <p:nvPr/>
        </p:nvSpPr>
        <p:spPr>
          <a:xfrm>
            <a:off x="2552960" y="5277235"/>
            <a:ext cx="1823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IREF(main) = { } 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73D4C1E-71D0-5D8D-58B1-52BD979CB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1765" y="1230373"/>
            <a:ext cx="3323331" cy="468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5809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13</a:t>
            </a:fld>
            <a:endParaRPr lang="en-US" dirty="0"/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D416C58B-9BE3-272C-D840-C42CB91D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293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Interprocedural MOD/REF Analysis</a:t>
            </a:r>
          </a:p>
        </p:txBody>
      </p:sp>
      <p:sp>
        <p:nvSpPr>
          <p:cNvPr id="66" name="Title 1">
            <a:extLst>
              <a:ext uri="{FF2B5EF4-FFF2-40B4-BE49-F238E27FC236}">
                <a16:creationId xmlns:a16="http://schemas.microsoft.com/office/drawing/2014/main" id="{39D0540D-447B-4971-3164-C591DCEE36E7}"/>
              </a:ext>
            </a:extLst>
          </p:cNvPr>
          <p:cNvSpPr txBox="1">
            <a:spLocks/>
          </p:cNvSpPr>
          <p:nvPr/>
        </p:nvSpPr>
        <p:spPr>
          <a:xfrm>
            <a:off x="7588" y="1435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Summary Functions</a:t>
            </a:r>
          </a:p>
        </p:txBody>
      </p:sp>
      <p:sp>
        <p:nvSpPr>
          <p:cNvPr id="2" name="PROGCODE_C_modref.c">
            <a:extLst>
              <a:ext uri="{FF2B5EF4-FFF2-40B4-BE49-F238E27FC236}">
                <a16:creationId xmlns:a16="http://schemas.microsoft.com/office/drawing/2014/main" id="{1C323074-49C0-4114-D0B5-F5508FA9B2F2}"/>
              </a:ext>
            </a:extLst>
          </p:cNvPr>
          <p:cNvSpPr txBox="1"/>
          <p:nvPr/>
        </p:nvSpPr>
        <p:spPr>
          <a:xfrm>
            <a:off x="8745364" y="1606687"/>
            <a:ext cx="294183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A,B,C,D;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baz(){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D = B;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bar();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6: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bar(){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B 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8: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cout &lt;&lt; C;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9: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baz();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11: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foo(){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12: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A 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bar(); 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15: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foo();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foo();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18: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19: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1E6BAE-9011-BFFA-1261-2C891E80AD5E}"/>
              </a:ext>
            </a:extLst>
          </p:cNvPr>
          <p:cNvSpPr txBox="1"/>
          <p:nvPr/>
        </p:nvSpPr>
        <p:spPr>
          <a:xfrm>
            <a:off x="493865" y="1922681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Build IMOD(P) and IREF(P) – the variables immediately modified in P (ignoring callees)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685486-D12F-407B-E355-FBB0E8B230A5}"/>
              </a:ext>
            </a:extLst>
          </p:cNvPr>
          <p:cNvSpPr txBox="1"/>
          <p:nvPr/>
        </p:nvSpPr>
        <p:spPr>
          <a:xfrm>
            <a:off x="493865" y="2616193"/>
            <a:ext cx="47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Build the simple call graph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D829B3-F2EC-93C6-C730-E6CE9659E435}"/>
              </a:ext>
            </a:extLst>
          </p:cNvPr>
          <p:cNvSpPr txBox="1"/>
          <p:nvPr/>
        </p:nvSpPr>
        <p:spPr>
          <a:xfrm>
            <a:off x="493865" y="3726218"/>
            <a:ext cx="47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Run the dataflow algorithm to saturation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A5F07E-7678-7217-8CC2-652B2E53FB1E}"/>
              </a:ext>
            </a:extLst>
          </p:cNvPr>
          <p:cNvSpPr txBox="1"/>
          <p:nvPr/>
        </p:nvSpPr>
        <p:spPr>
          <a:xfrm>
            <a:off x="520143" y="3032706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Repurpose the call graph for dataflow algorithm!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F0DAE30-FC55-FB1D-142C-2109F5D4F48C}"/>
              </a:ext>
            </a:extLst>
          </p:cNvPr>
          <p:cNvSpPr/>
          <p:nvPr/>
        </p:nvSpPr>
        <p:spPr>
          <a:xfrm>
            <a:off x="441434" y="2596187"/>
            <a:ext cx="4776169" cy="421533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9DDE91-16E3-80DA-CB2F-64E5B4AC6A9C}"/>
              </a:ext>
            </a:extLst>
          </p:cNvPr>
          <p:cNvSpPr txBox="1"/>
          <p:nvPr/>
        </p:nvSpPr>
        <p:spPr>
          <a:xfrm>
            <a:off x="507653" y="5607265"/>
            <a:ext cx="1962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IMOD(foo) = { A }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151D54-A682-374F-CEEB-3A587DA5D24C}"/>
              </a:ext>
            </a:extLst>
          </p:cNvPr>
          <p:cNvSpPr txBox="1"/>
          <p:nvPr/>
        </p:nvSpPr>
        <p:spPr>
          <a:xfrm>
            <a:off x="507653" y="5942544"/>
            <a:ext cx="1980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IMOD(bar) = { B }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875D06-88CF-BEC4-6933-F1E1178348B5}"/>
              </a:ext>
            </a:extLst>
          </p:cNvPr>
          <p:cNvSpPr txBox="1"/>
          <p:nvPr/>
        </p:nvSpPr>
        <p:spPr>
          <a:xfrm>
            <a:off x="2552960" y="5607265"/>
            <a:ext cx="1643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IREF(foo) = { }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97184D7-6096-09DA-1E76-1AF8CB59CFAB}"/>
              </a:ext>
            </a:extLst>
          </p:cNvPr>
          <p:cNvSpPr txBox="1"/>
          <p:nvPr/>
        </p:nvSpPr>
        <p:spPr>
          <a:xfrm>
            <a:off x="2552960" y="5942544"/>
            <a:ext cx="1868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IREF(bar) = { C }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F42333-80A6-7D69-FFD2-2CBB8130E2AB}"/>
              </a:ext>
            </a:extLst>
          </p:cNvPr>
          <p:cNvSpPr txBox="1"/>
          <p:nvPr/>
        </p:nvSpPr>
        <p:spPr>
          <a:xfrm>
            <a:off x="507653" y="6301996"/>
            <a:ext cx="2017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</a:t>
            </a:r>
            <a:r>
              <a:rPr lang="en-US" dirty="0" err="1"/>
              <a:t>baz</a:t>
            </a:r>
            <a:r>
              <a:rPr lang="en-US" dirty="0"/>
              <a:t>) = { D }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32DEB28-C768-7F13-CE61-5F48EBD0578C}"/>
              </a:ext>
            </a:extLst>
          </p:cNvPr>
          <p:cNvSpPr txBox="1"/>
          <p:nvPr/>
        </p:nvSpPr>
        <p:spPr>
          <a:xfrm>
            <a:off x="507653" y="5275134"/>
            <a:ext cx="2000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IMOD(main) = { }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696BAA-3111-BA08-BB4D-8F76525DC5A6}"/>
              </a:ext>
            </a:extLst>
          </p:cNvPr>
          <p:cNvSpPr txBox="1"/>
          <p:nvPr/>
        </p:nvSpPr>
        <p:spPr>
          <a:xfrm>
            <a:off x="2552960" y="6301996"/>
            <a:ext cx="1887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</a:t>
            </a:r>
            <a:r>
              <a:rPr lang="en-US" dirty="0" err="1"/>
              <a:t>baz</a:t>
            </a:r>
            <a:r>
              <a:rPr lang="en-US" dirty="0"/>
              <a:t>) = { B }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A88FE34-298D-D99D-E6C6-5B49F7EDB497}"/>
              </a:ext>
            </a:extLst>
          </p:cNvPr>
          <p:cNvSpPr txBox="1"/>
          <p:nvPr/>
        </p:nvSpPr>
        <p:spPr>
          <a:xfrm>
            <a:off x="2552960" y="5277235"/>
            <a:ext cx="1823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IREF(main) = { } 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28CBA29-8E0F-27D8-7203-19FECEBA1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1765" y="1230373"/>
            <a:ext cx="3323331" cy="4683511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480E814F-BF77-4DC5-E6E6-49D22EF59997}"/>
              </a:ext>
            </a:extLst>
          </p:cNvPr>
          <p:cNvSpPr/>
          <p:nvPr/>
        </p:nvSpPr>
        <p:spPr>
          <a:xfrm>
            <a:off x="6306777" y="1641869"/>
            <a:ext cx="703982" cy="6384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main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032021A-D47B-360C-6A76-C03D8324073F}"/>
              </a:ext>
            </a:extLst>
          </p:cNvPr>
          <p:cNvSpPr/>
          <p:nvPr/>
        </p:nvSpPr>
        <p:spPr>
          <a:xfrm>
            <a:off x="6299825" y="2707969"/>
            <a:ext cx="703982" cy="6384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foo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68DA4C1-DA91-EEE7-B1DA-411AD57AC839}"/>
              </a:ext>
            </a:extLst>
          </p:cNvPr>
          <p:cNvSpPr/>
          <p:nvPr/>
        </p:nvSpPr>
        <p:spPr>
          <a:xfrm>
            <a:off x="6306777" y="4088275"/>
            <a:ext cx="703982" cy="6384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bar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D825777-D3C6-0A2A-3331-D4DC0B575480}"/>
              </a:ext>
            </a:extLst>
          </p:cNvPr>
          <p:cNvSpPr/>
          <p:nvPr/>
        </p:nvSpPr>
        <p:spPr>
          <a:xfrm>
            <a:off x="6299825" y="5257779"/>
            <a:ext cx="703982" cy="6384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err="1"/>
              <a:t>baz</a:t>
            </a:r>
            <a:endParaRPr lang="en-US" dirty="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F1DD794-82FB-97C3-0CFB-8DC8ECA47682}"/>
              </a:ext>
            </a:extLst>
          </p:cNvPr>
          <p:cNvCxnSpPr>
            <a:cxnSpLocks/>
            <a:stCxn id="36" idx="4"/>
            <a:endCxn id="37" idx="0"/>
          </p:cNvCxnSpPr>
          <p:nvPr/>
        </p:nvCxnSpPr>
        <p:spPr>
          <a:xfrm flipH="1">
            <a:off x="6651816" y="2280320"/>
            <a:ext cx="6952" cy="42764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DAAA73B-125A-4ECF-E954-FE08768DA093}"/>
              </a:ext>
            </a:extLst>
          </p:cNvPr>
          <p:cNvCxnSpPr>
            <a:cxnSpLocks/>
            <a:stCxn id="37" idx="4"/>
            <a:endCxn id="38" idx="0"/>
          </p:cNvCxnSpPr>
          <p:nvPr/>
        </p:nvCxnSpPr>
        <p:spPr>
          <a:xfrm>
            <a:off x="6651816" y="3346420"/>
            <a:ext cx="6952" cy="74185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2AC2A6A-932B-2D63-F1D6-EA9F76A855AD}"/>
              </a:ext>
            </a:extLst>
          </p:cNvPr>
          <p:cNvSpPr/>
          <p:nvPr/>
        </p:nvSpPr>
        <p:spPr>
          <a:xfrm rot="18353319">
            <a:off x="6131719" y="4762130"/>
            <a:ext cx="592783" cy="435128"/>
          </a:xfrm>
          <a:custGeom>
            <a:avLst/>
            <a:gdLst>
              <a:gd name="connsiteX0" fmla="*/ 592783 w 592783"/>
              <a:gd name="connsiteY0" fmla="*/ 0 h 435128"/>
              <a:gd name="connsiteX1" fmla="*/ 113512 w 592783"/>
              <a:gd name="connsiteY1" fmla="*/ 163961 h 435128"/>
              <a:gd name="connsiteX2" fmla="*/ 0 w 592783"/>
              <a:gd name="connsiteY2" fmla="*/ 435128 h 43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2783" h="435128">
                <a:moveTo>
                  <a:pt x="592783" y="0"/>
                </a:moveTo>
                <a:cubicBezTo>
                  <a:pt x="402546" y="45720"/>
                  <a:pt x="212309" y="91440"/>
                  <a:pt x="113512" y="163961"/>
                </a:cubicBezTo>
                <a:cubicBezTo>
                  <a:pt x="14715" y="236482"/>
                  <a:pt x="7357" y="335805"/>
                  <a:pt x="0" y="435128"/>
                </a:cubicBezTo>
              </a:path>
            </a:pathLst>
          </a:custGeom>
          <a:ln w="1905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E0BD7DB-BA48-D802-50F2-BABF4D3BA704}"/>
              </a:ext>
            </a:extLst>
          </p:cNvPr>
          <p:cNvSpPr/>
          <p:nvPr/>
        </p:nvSpPr>
        <p:spPr>
          <a:xfrm rot="7874003">
            <a:off x="6606813" y="4701432"/>
            <a:ext cx="649435" cy="435128"/>
          </a:xfrm>
          <a:custGeom>
            <a:avLst/>
            <a:gdLst>
              <a:gd name="connsiteX0" fmla="*/ 592783 w 592783"/>
              <a:gd name="connsiteY0" fmla="*/ 0 h 435128"/>
              <a:gd name="connsiteX1" fmla="*/ 113512 w 592783"/>
              <a:gd name="connsiteY1" fmla="*/ 163961 h 435128"/>
              <a:gd name="connsiteX2" fmla="*/ 0 w 592783"/>
              <a:gd name="connsiteY2" fmla="*/ 435128 h 43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2783" h="435128">
                <a:moveTo>
                  <a:pt x="592783" y="0"/>
                </a:moveTo>
                <a:cubicBezTo>
                  <a:pt x="402546" y="45720"/>
                  <a:pt x="212309" y="91440"/>
                  <a:pt x="113512" y="163961"/>
                </a:cubicBezTo>
                <a:cubicBezTo>
                  <a:pt x="14715" y="236482"/>
                  <a:pt x="7357" y="335805"/>
                  <a:pt x="0" y="435128"/>
                </a:cubicBezTo>
              </a:path>
            </a:pathLst>
          </a:custGeom>
          <a:ln w="1905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668AD749-25C6-0D20-33D7-B1DD71E827C3}"/>
              </a:ext>
            </a:extLst>
          </p:cNvPr>
          <p:cNvSpPr txBox="1">
            <a:spLocks/>
          </p:cNvSpPr>
          <p:nvPr/>
        </p:nvSpPr>
        <p:spPr>
          <a:xfrm>
            <a:off x="493865" y="1144765"/>
            <a:ext cx="5471506" cy="7624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Basic idea (let’s ignore parameters, pointers, and Locals for now)</a:t>
            </a:r>
          </a:p>
        </p:txBody>
      </p:sp>
    </p:spTree>
    <p:extLst>
      <p:ext uri="{BB962C8B-B14F-4D97-AF65-F5344CB8AC3E}">
        <p14:creationId xmlns:p14="http://schemas.microsoft.com/office/powerpoint/2010/main" val="2773509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>
      <p:transition spd="slow">
        <p:fade/>
      </p:transition>
    </mc:Fallback>
  </mc:AlternateContent>
</p:sld>
</file>

<file path=ppt/slides/slide14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14</a:t>
            </a:fld>
            <a:endParaRPr lang="en-US" dirty="0"/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D416C58B-9BE3-272C-D840-C42CB91D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293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Interprocedural MOD/REF Analysis</a:t>
            </a:r>
          </a:p>
        </p:txBody>
      </p:sp>
      <p:sp>
        <p:nvSpPr>
          <p:cNvPr id="66" name="Title 1">
            <a:extLst>
              <a:ext uri="{FF2B5EF4-FFF2-40B4-BE49-F238E27FC236}">
                <a16:creationId xmlns:a16="http://schemas.microsoft.com/office/drawing/2014/main" id="{39D0540D-447B-4971-3164-C591DCEE36E7}"/>
              </a:ext>
            </a:extLst>
          </p:cNvPr>
          <p:cNvSpPr txBox="1">
            <a:spLocks/>
          </p:cNvSpPr>
          <p:nvPr/>
        </p:nvSpPr>
        <p:spPr>
          <a:xfrm>
            <a:off x="7588" y="1435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Summary Functions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1E6BAE-9011-BFFA-1261-2C891E80AD5E}"/>
              </a:ext>
            </a:extLst>
          </p:cNvPr>
          <p:cNvSpPr txBox="1"/>
          <p:nvPr/>
        </p:nvSpPr>
        <p:spPr>
          <a:xfrm>
            <a:off x="493865" y="1922681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Build IMOD(P) and IREF(P) – the variables immediately modified in P (ignoring callees)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685486-D12F-407B-E355-FBB0E8B230A5}"/>
              </a:ext>
            </a:extLst>
          </p:cNvPr>
          <p:cNvSpPr txBox="1"/>
          <p:nvPr/>
        </p:nvSpPr>
        <p:spPr>
          <a:xfrm>
            <a:off x="493865" y="2616193"/>
            <a:ext cx="47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Build the simple call graph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D829B3-F2EC-93C6-C730-E6CE9659E435}"/>
              </a:ext>
            </a:extLst>
          </p:cNvPr>
          <p:cNvSpPr txBox="1"/>
          <p:nvPr/>
        </p:nvSpPr>
        <p:spPr>
          <a:xfrm>
            <a:off x="493865" y="3726218"/>
            <a:ext cx="47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Run the dataflow algorithm to saturation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A5F07E-7678-7217-8CC2-652B2E53FB1E}"/>
              </a:ext>
            </a:extLst>
          </p:cNvPr>
          <p:cNvSpPr txBox="1"/>
          <p:nvPr/>
        </p:nvSpPr>
        <p:spPr>
          <a:xfrm>
            <a:off x="520143" y="3032706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Repurpose the call graph for dataflow algorithm!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F0DAE30-FC55-FB1D-142C-2109F5D4F48C}"/>
              </a:ext>
            </a:extLst>
          </p:cNvPr>
          <p:cNvSpPr/>
          <p:nvPr/>
        </p:nvSpPr>
        <p:spPr>
          <a:xfrm>
            <a:off x="441434" y="2995329"/>
            <a:ext cx="4776169" cy="682723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9DDE91-16E3-80DA-CB2F-64E5B4AC6A9C}"/>
              </a:ext>
            </a:extLst>
          </p:cNvPr>
          <p:cNvSpPr txBox="1"/>
          <p:nvPr/>
        </p:nvSpPr>
        <p:spPr>
          <a:xfrm>
            <a:off x="507653" y="5607265"/>
            <a:ext cx="1962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IMOD(foo) = { A }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151D54-A682-374F-CEEB-3A587DA5D24C}"/>
              </a:ext>
            </a:extLst>
          </p:cNvPr>
          <p:cNvSpPr txBox="1"/>
          <p:nvPr/>
        </p:nvSpPr>
        <p:spPr>
          <a:xfrm>
            <a:off x="507653" y="5942544"/>
            <a:ext cx="1980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IMOD(bar) = { B }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875D06-88CF-BEC4-6933-F1E1178348B5}"/>
              </a:ext>
            </a:extLst>
          </p:cNvPr>
          <p:cNvSpPr txBox="1"/>
          <p:nvPr/>
        </p:nvSpPr>
        <p:spPr>
          <a:xfrm>
            <a:off x="2552960" y="5607265"/>
            <a:ext cx="1643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IREF(foo) = { }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97184D7-6096-09DA-1E76-1AF8CB59CFAB}"/>
              </a:ext>
            </a:extLst>
          </p:cNvPr>
          <p:cNvSpPr txBox="1"/>
          <p:nvPr/>
        </p:nvSpPr>
        <p:spPr>
          <a:xfrm>
            <a:off x="2552960" y="5942544"/>
            <a:ext cx="1868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IREF(bar) = { C }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F42333-80A6-7D69-FFD2-2CBB8130E2AB}"/>
              </a:ext>
            </a:extLst>
          </p:cNvPr>
          <p:cNvSpPr txBox="1"/>
          <p:nvPr/>
        </p:nvSpPr>
        <p:spPr>
          <a:xfrm>
            <a:off x="507653" y="6301996"/>
            <a:ext cx="2017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</a:t>
            </a:r>
            <a:r>
              <a:rPr lang="en-US" dirty="0" err="1"/>
              <a:t>baz</a:t>
            </a:r>
            <a:r>
              <a:rPr lang="en-US" dirty="0"/>
              <a:t>) = { D }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32DEB28-C768-7F13-CE61-5F48EBD0578C}"/>
              </a:ext>
            </a:extLst>
          </p:cNvPr>
          <p:cNvSpPr txBox="1"/>
          <p:nvPr/>
        </p:nvSpPr>
        <p:spPr>
          <a:xfrm>
            <a:off x="507653" y="5275134"/>
            <a:ext cx="2000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IMOD(main) = { }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696BAA-3111-BA08-BB4D-8F76525DC5A6}"/>
              </a:ext>
            </a:extLst>
          </p:cNvPr>
          <p:cNvSpPr txBox="1"/>
          <p:nvPr/>
        </p:nvSpPr>
        <p:spPr>
          <a:xfrm>
            <a:off x="2552960" y="6301996"/>
            <a:ext cx="1887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</a:t>
            </a:r>
            <a:r>
              <a:rPr lang="en-US" dirty="0" err="1"/>
              <a:t>baz</a:t>
            </a:r>
            <a:r>
              <a:rPr lang="en-US" dirty="0"/>
              <a:t>) = { B }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A88FE34-298D-D99D-E6C6-5B49F7EDB497}"/>
              </a:ext>
            </a:extLst>
          </p:cNvPr>
          <p:cNvSpPr txBox="1"/>
          <p:nvPr/>
        </p:nvSpPr>
        <p:spPr>
          <a:xfrm>
            <a:off x="2552960" y="5277235"/>
            <a:ext cx="1823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IREF(main) = { }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7DCF48-9832-DE1B-5045-5D83A3A86788}"/>
              </a:ext>
            </a:extLst>
          </p:cNvPr>
          <p:cNvSpPr txBox="1"/>
          <p:nvPr/>
        </p:nvSpPr>
        <p:spPr>
          <a:xfrm>
            <a:off x="7537325" y="3284638"/>
            <a:ext cx="1663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(optimization) </a:t>
            </a:r>
          </a:p>
          <a:p>
            <a:pPr algn="ctr"/>
            <a:r>
              <a:rPr lang="en-US" dirty="0"/>
              <a:t>collapse cycles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6C980A2-845A-8B65-89D8-7CB5B06C6B4B}"/>
              </a:ext>
            </a:extLst>
          </p:cNvPr>
          <p:cNvSpPr/>
          <p:nvPr/>
        </p:nvSpPr>
        <p:spPr>
          <a:xfrm>
            <a:off x="6306777" y="1641869"/>
            <a:ext cx="703982" cy="6384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main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A382B33-03D5-3864-AAB4-2D772532D164}"/>
              </a:ext>
            </a:extLst>
          </p:cNvPr>
          <p:cNvSpPr/>
          <p:nvPr/>
        </p:nvSpPr>
        <p:spPr>
          <a:xfrm>
            <a:off x="6299825" y="2707969"/>
            <a:ext cx="703982" cy="6384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foo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695FC29-4326-C3FC-216D-37E05800D3FB}"/>
              </a:ext>
            </a:extLst>
          </p:cNvPr>
          <p:cNvSpPr/>
          <p:nvPr/>
        </p:nvSpPr>
        <p:spPr>
          <a:xfrm>
            <a:off x="6306777" y="4088275"/>
            <a:ext cx="703982" cy="6384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bar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642B080-CFA4-AD43-3589-2A44285A1EEA}"/>
              </a:ext>
            </a:extLst>
          </p:cNvPr>
          <p:cNvSpPr/>
          <p:nvPr/>
        </p:nvSpPr>
        <p:spPr>
          <a:xfrm>
            <a:off x="6299825" y="5257779"/>
            <a:ext cx="703982" cy="6384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err="1"/>
              <a:t>baz</a:t>
            </a:r>
            <a:endParaRPr lang="en-US" dirty="0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A6DDAE0-2DB7-5106-5EE9-99AAB8B594F9}"/>
              </a:ext>
            </a:extLst>
          </p:cNvPr>
          <p:cNvCxnSpPr>
            <a:cxnSpLocks/>
            <a:stCxn id="46" idx="4"/>
            <a:endCxn id="47" idx="0"/>
          </p:cNvCxnSpPr>
          <p:nvPr/>
        </p:nvCxnSpPr>
        <p:spPr>
          <a:xfrm flipH="1">
            <a:off x="6651816" y="2280320"/>
            <a:ext cx="6952" cy="42764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D20C3C4-C044-3981-6101-62B136D1AB71}"/>
              </a:ext>
            </a:extLst>
          </p:cNvPr>
          <p:cNvCxnSpPr>
            <a:cxnSpLocks/>
            <a:stCxn id="47" idx="4"/>
            <a:endCxn id="48" idx="0"/>
          </p:cNvCxnSpPr>
          <p:nvPr/>
        </p:nvCxnSpPr>
        <p:spPr>
          <a:xfrm>
            <a:off x="6651816" y="3346420"/>
            <a:ext cx="6952" cy="74185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6A4D3E4-2914-454A-B256-F58BB180E18D}"/>
              </a:ext>
            </a:extLst>
          </p:cNvPr>
          <p:cNvSpPr/>
          <p:nvPr/>
        </p:nvSpPr>
        <p:spPr>
          <a:xfrm rot="18353319">
            <a:off x="6131719" y="4762130"/>
            <a:ext cx="592783" cy="435128"/>
          </a:xfrm>
          <a:custGeom>
            <a:avLst/>
            <a:gdLst>
              <a:gd name="connsiteX0" fmla="*/ 592783 w 592783"/>
              <a:gd name="connsiteY0" fmla="*/ 0 h 435128"/>
              <a:gd name="connsiteX1" fmla="*/ 113512 w 592783"/>
              <a:gd name="connsiteY1" fmla="*/ 163961 h 435128"/>
              <a:gd name="connsiteX2" fmla="*/ 0 w 592783"/>
              <a:gd name="connsiteY2" fmla="*/ 435128 h 43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2783" h="435128">
                <a:moveTo>
                  <a:pt x="592783" y="0"/>
                </a:moveTo>
                <a:cubicBezTo>
                  <a:pt x="402546" y="45720"/>
                  <a:pt x="212309" y="91440"/>
                  <a:pt x="113512" y="163961"/>
                </a:cubicBezTo>
                <a:cubicBezTo>
                  <a:pt x="14715" y="236482"/>
                  <a:pt x="7357" y="335805"/>
                  <a:pt x="0" y="435128"/>
                </a:cubicBezTo>
              </a:path>
            </a:pathLst>
          </a:custGeom>
          <a:ln w="1905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B98D357-9E42-2BFD-B54D-BD8A977EEC80}"/>
              </a:ext>
            </a:extLst>
          </p:cNvPr>
          <p:cNvSpPr/>
          <p:nvPr/>
        </p:nvSpPr>
        <p:spPr>
          <a:xfrm rot="7874003">
            <a:off x="6606813" y="4701432"/>
            <a:ext cx="649435" cy="435128"/>
          </a:xfrm>
          <a:custGeom>
            <a:avLst/>
            <a:gdLst>
              <a:gd name="connsiteX0" fmla="*/ 592783 w 592783"/>
              <a:gd name="connsiteY0" fmla="*/ 0 h 435128"/>
              <a:gd name="connsiteX1" fmla="*/ 113512 w 592783"/>
              <a:gd name="connsiteY1" fmla="*/ 163961 h 435128"/>
              <a:gd name="connsiteX2" fmla="*/ 0 w 592783"/>
              <a:gd name="connsiteY2" fmla="*/ 435128 h 43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2783" h="435128">
                <a:moveTo>
                  <a:pt x="592783" y="0"/>
                </a:moveTo>
                <a:cubicBezTo>
                  <a:pt x="402546" y="45720"/>
                  <a:pt x="212309" y="91440"/>
                  <a:pt x="113512" y="163961"/>
                </a:cubicBezTo>
                <a:cubicBezTo>
                  <a:pt x="14715" y="236482"/>
                  <a:pt x="7357" y="335805"/>
                  <a:pt x="0" y="435128"/>
                </a:cubicBezTo>
              </a:path>
            </a:pathLst>
          </a:custGeom>
          <a:ln w="1905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7207C7C-F43C-1D86-9F96-CE11782877E7}"/>
              </a:ext>
            </a:extLst>
          </p:cNvPr>
          <p:cNvGrpSpPr/>
          <p:nvPr/>
        </p:nvGrpSpPr>
        <p:grpSpPr>
          <a:xfrm>
            <a:off x="10013380" y="1647380"/>
            <a:ext cx="710934" cy="2981745"/>
            <a:chOff x="10013380" y="1647380"/>
            <a:chExt cx="710934" cy="2981745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9E86BB0-76AC-E84E-80AF-E1506935C5C2}"/>
                </a:ext>
              </a:extLst>
            </p:cNvPr>
            <p:cNvSpPr/>
            <p:nvPr/>
          </p:nvSpPr>
          <p:spPr>
            <a:xfrm>
              <a:off x="10013380" y="3990674"/>
              <a:ext cx="703982" cy="638451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/>
                <a:t>bar/</a:t>
              </a:r>
              <a:r>
                <a:rPr lang="en-US" dirty="0" err="1"/>
                <a:t>baz</a:t>
              </a:r>
              <a:endParaRPr lang="en-US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DF9ED48-7A9A-83FD-6531-25DB4D184559}"/>
                </a:ext>
              </a:extLst>
            </p:cNvPr>
            <p:cNvSpPr/>
            <p:nvPr/>
          </p:nvSpPr>
          <p:spPr>
            <a:xfrm>
              <a:off x="10020332" y="1647380"/>
              <a:ext cx="703982" cy="638451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/>
                <a:t>main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74806C3-973E-33D8-C6BA-00A514589145}"/>
                </a:ext>
              </a:extLst>
            </p:cNvPr>
            <p:cNvSpPr/>
            <p:nvPr/>
          </p:nvSpPr>
          <p:spPr>
            <a:xfrm>
              <a:off x="10013380" y="2713480"/>
              <a:ext cx="703982" cy="638451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/>
                <a:t>foo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68C184BD-34CD-AADC-4AE0-48656988F5B4}"/>
                </a:ext>
              </a:extLst>
            </p:cNvPr>
            <p:cNvCxnSpPr>
              <a:cxnSpLocks/>
              <a:stCxn id="54" idx="4"/>
              <a:endCxn id="55" idx="0"/>
            </p:cNvCxnSpPr>
            <p:nvPr/>
          </p:nvCxnSpPr>
          <p:spPr>
            <a:xfrm flipH="1">
              <a:off x="10365371" y="2285831"/>
              <a:ext cx="6952" cy="42764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67150E45-C0DE-1A45-F154-6C7013070C0F}"/>
                </a:ext>
              </a:extLst>
            </p:cNvPr>
            <p:cNvCxnSpPr>
              <a:cxnSpLocks/>
              <a:stCxn id="55" idx="4"/>
              <a:endCxn id="18" idx="0"/>
            </p:cNvCxnSpPr>
            <p:nvPr/>
          </p:nvCxnSpPr>
          <p:spPr>
            <a:xfrm>
              <a:off x="10365371" y="3351931"/>
              <a:ext cx="0" cy="63874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F23A62F4-8093-88B5-BD13-70F154E9F7C9}"/>
              </a:ext>
            </a:extLst>
          </p:cNvPr>
          <p:cNvSpPr txBox="1">
            <a:spLocks/>
          </p:cNvSpPr>
          <p:nvPr/>
        </p:nvSpPr>
        <p:spPr>
          <a:xfrm>
            <a:off x="493865" y="1144765"/>
            <a:ext cx="5471506" cy="7624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Basic idea (let’s ignore parameters, pointers, and Locals for now)</a:t>
            </a:r>
          </a:p>
        </p:txBody>
      </p:sp>
    </p:spTree>
    <p:extLst>
      <p:ext uri="{BB962C8B-B14F-4D97-AF65-F5344CB8AC3E}">
        <p14:creationId xmlns:p14="http://schemas.microsoft.com/office/powerpoint/2010/main" val="2211890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15</a:t>
            </a:fld>
            <a:endParaRPr lang="en-US" dirty="0"/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D416C58B-9BE3-272C-D840-C42CB91D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293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Interprocedural MOD/REF Analysis</a:t>
            </a:r>
          </a:p>
        </p:txBody>
      </p:sp>
      <p:sp>
        <p:nvSpPr>
          <p:cNvPr id="66" name="Title 1">
            <a:extLst>
              <a:ext uri="{FF2B5EF4-FFF2-40B4-BE49-F238E27FC236}">
                <a16:creationId xmlns:a16="http://schemas.microsoft.com/office/drawing/2014/main" id="{39D0540D-447B-4971-3164-C591DCEE36E7}"/>
              </a:ext>
            </a:extLst>
          </p:cNvPr>
          <p:cNvSpPr txBox="1">
            <a:spLocks/>
          </p:cNvSpPr>
          <p:nvPr/>
        </p:nvSpPr>
        <p:spPr>
          <a:xfrm>
            <a:off x="7588" y="1435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Summary Functions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1E6BAE-9011-BFFA-1261-2C891E80AD5E}"/>
              </a:ext>
            </a:extLst>
          </p:cNvPr>
          <p:cNvSpPr txBox="1"/>
          <p:nvPr/>
        </p:nvSpPr>
        <p:spPr>
          <a:xfrm>
            <a:off x="493865" y="1922681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Build IMOD(P) and IREF(P) – the variables immediately modified in P (ignoring callees)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685486-D12F-407B-E355-FBB0E8B230A5}"/>
              </a:ext>
            </a:extLst>
          </p:cNvPr>
          <p:cNvSpPr txBox="1"/>
          <p:nvPr/>
        </p:nvSpPr>
        <p:spPr>
          <a:xfrm>
            <a:off x="493865" y="2616193"/>
            <a:ext cx="47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Build the simple call graph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D829B3-F2EC-93C6-C730-E6CE9659E435}"/>
              </a:ext>
            </a:extLst>
          </p:cNvPr>
          <p:cNvSpPr txBox="1"/>
          <p:nvPr/>
        </p:nvSpPr>
        <p:spPr>
          <a:xfrm>
            <a:off x="493865" y="3726218"/>
            <a:ext cx="47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Run the dataflow algorithm to saturation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A5F07E-7678-7217-8CC2-652B2E53FB1E}"/>
              </a:ext>
            </a:extLst>
          </p:cNvPr>
          <p:cNvSpPr txBox="1"/>
          <p:nvPr/>
        </p:nvSpPr>
        <p:spPr>
          <a:xfrm>
            <a:off x="520143" y="3032706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Repurpose the call graph for dataflow algorithm!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F0DAE30-FC55-FB1D-142C-2109F5D4F48C}"/>
              </a:ext>
            </a:extLst>
          </p:cNvPr>
          <p:cNvSpPr/>
          <p:nvPr/>
        </p:nvSpPr>
        <p:spPr>
          <a:xfrm>
            <a:off x="441434" y="2995329"/>
            <a:ext cx="4776169" cy="682723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9DDE91-16E3-80DA-CB2F-64E5B4AC6A9C}"/>
              </a:ext>
            </a:extLst>
          </p:cNvPr>
          <p:cNvSpPr txBox="1"/>
          <p:nvPr/>
        </p:nvSpPr>
        <p:spPr>
          <a:xfrm>
            <a:off x="507653" y="5607265"/>
            <a:ext cx="1962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IMOD(foo) = { A }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151D54-A682-374F-CEEB-3A587DA5D24C}"/>
              </a:ext>
            </a:extLst>
          </p:cNvPr>
          <p:cNvSpPr txBox="1"/>
          <p:nvPr/>
        </p:nvSpPr>
        <p:spPr>
          <a:xfrm>
            <a:off x="507653" y="5942544"/>
            <a:ext cx="1980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IMOD(bar) = { B }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875D06-88CF-BEC4-6933-F1E1178348B5}"/>
              </a:ext>
            </a:extLst>
          </p:cNvPr>
          <p:cNvSpPr txBox="1"/>
          <p:nvPr/>
        </p:nvSpPr>
        <p:spPr>
          <a:xfrm>
            <a:off x="2552960" y="5607265"/>
            <a:ext cx="1643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IREF(foo) = { }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97184D7-6096-09DA-1E76-1AF8CB59CFAB}"/>
              </a:ext>
            </a:extLst>
          </p:cNvPr>
          <p:cNvSpPr txBox="1"/>
          <p:nvPr/>
        </p:nvSpPr>
        <p:spPr>
          <a:xfrm>
            <a:off x="2552960" y="5942544"/>
            <a:ext cx="1868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IREF(bar) = { C }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F42333-80A6-7D69-FFD2-2CBB8130E2AB}"/>
              </a:ext>
            </a:extLst>
          </p:cNvPr>
          <p:cNvSpPr txBox="1"/>
          <p:nvPr/>
        </p:nvSpPr>
        <p:spPr>
          <a:xfrm>
            <a:off x="507653" y="6301996"/>
            <a:ext cx="2017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</a:t>
            </a:r>
            <a:r>
              <a:rPr lang="en-US" dirty="0" err="1"/>
              <a:t>baz</a:t>
            </a:r>
            <a:r>
              <a:rPr lang="en-US" dirty="0"/>
              <a:t>) = { D }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32DEB28-C768-7F13-CE61-5F48EBD0578C}"/>
              </a:ext>
            </a:extLst>
          </p:cNvPr>
          <p:cNvSpPr txBox="1"/>
          <p:nvPr/>
        </p:nvSpPr>
        <p:spPr>
          <a:xfrm>
            <a:off x="507653" y="5275134"/>
            <a:ext cx="2000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IMOD(main) = { }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696BAA-3111-BA08-BB4D-8F76525DC5A6}"/>
              </a:ext>
            </a:extLst>
          </p:cNvPr>
          <p:cNvSpPr txBox="1"/>
          <p:nvPr/>
        </p:nvSpPr>
        <p:spPr>
          <a:xfrm>
            <a:off x="2552960" y="6301996"/>
            <a:ext cx="1887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</a:t>
            </a:r>
            <a:r>
              <a:rPr lang="en-US" dirty="0" err="1"/>
              <a:t>baz</a:t>
            </a:r>
            <a:r>
              <a:rPr lang="en-US" dirty="0"/>
              <a:t>) = { B }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A88FE34-298D-D99D-E6C6-5B49F7EDB497}"/>
              </a:ext>
            </a:extLst>
          </p:cNvPr>
          <p:cNvSpPr txBox="1"/>
          <p:nvPr/>
        </p:nvSpPr>
        <p:spPr>
          <a:xfrm>
            <a:off x="2552960" y="5277235"/>
            <a:ext cx="1823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IREF(main) = { }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F2355B3-F222-CE19-9ACF-CC00B0B3F9EC}"/>
              </a:ext>
            </a:extLst>
          </p:cNvPr>
          <p:cNvGrpSpPr/>
          <p:nvPr/>
        </p:nvGrpSpPr>
        <p:grpSpPr>
          <a:xfrm>
            <a:off x="7676580" y="2075552"/>
            <a:ext cx="710934" cy="3338602"/>
            <a:chOff x="10013380" y="1647380"/>
            <a:chExt cx="710934" cy="3338602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AC44C8E-070B-9634-B853-11C611CF5B31}"/>
                </a:ext>
              </a:extLst>
            </p:cNvPr>
            <p:cNvSpPr/>
            <p:nvPr/>
          </p:nvSpPr>
          <p:spPr>
            <a:xfrm>
              <a:off x="10013380" y="3990674"/>
              <a:ext cx="703982" cy="638451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/>
                <a:t>bar/</a:t>
              </a:r>
              <a:r>
                <a:rPr lang="en-US" dirty="0" err="1"/>
                <a:t>baz</a:t>
              </a:r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18951C7-135A-29F3-27CE-7AB23BAB5F0F}"/>
                </a:ext>
              </a:extLst>
            </p:cNvPr>
            <p:cNvSpPr/>
            <p:nvPr/>
          </p:nvSpPr>
          <p:spPr>
            <a:xfrm>
              <a:off x="10020332" y="1647380"/>
              <a:ext cx="703982" cy="638451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/>
                <a:t>main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517A1635-0D5F-E467-8E56-67539DD72344}"/>
                </a:ext>
              </a:extLst>
            </p:cNvPr>
            <p:cNvSpPr/>
            <p:nvPr/>
          </p:nvSpPr>
          <p:spPr>
            <a:xfrm>
              <a:off x="10013380" y="2713480"/>
              <a:ext cx="703982" cy="638451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/>
                <a:t>foo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AEBF08B3-377E-6DB6-CD8D-F0AB6A34A6AC}"/>
                </a:ext>
              </a:extLst>
            </p:cNvPr>
            <p:cNvCxnSpPr>
              <a:cxnSpLocks/>
              <a:stCxn id="32" idx="4"/>
              <a:endCxn id="33" idx="0"/>
            </p:cNvCxnSpPr>
            <p:nvPr/>
          </p:nvCxnSpPr>
          <p:spPr>
            <a:xfrm flipH="1">
              <a:off x="10365371" y="2285831"/>
              <a:ext cx="6952" cy="42764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4F21D6C-A821-88F5-CEAC-0B6187BC034A}"/>
                </a:ext>
              </a:extLst>
            </p:cNvPr>
            <p:cNvCxnSpPr>
              <a:cxnSpLocks/>
              <a:stCxn id="33" idx="4"/>
              <a:endCxn id="31" idx="0"/>
            </p:cNvCxnSpPr>
            <p:nvPr/>
          </p:nvCxnSpPr>
          <p:spPr>
            <a:xfrm>
              <a:off x="10365371" y="3351931"/>
              <a:ext cx="0" cy="63874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1BB80495-F988-CEE1-0655-0AF6443E427B}"/>
                </a:ext>
              </a:extLst>
            </p:cNvPr>
            <p:cNvCxnSpPr>
              <a:cxnSpLocks/>
              <a:stCxn id="31" idx="4"/>
              <a:endCxn id="40" idx="0"/>
            </p:cNvCxnSpPr>
            <p:nvPr/>
          </p:nvCxnSpPr>
          <p:spPr>
            <a:xfrm>
              <a:off x="10365371" y="4629125"/>
              <a:ext cx="3486" cy="35685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967C8DAD-3E83-FDAC-EB9F-C0F7A3C5C256}"/>
              </a:ext>
            </a:extLst>
          </p:cNvPr>
          <p:cNvSpPr txBox="1"/>
          <p:nvPr/>
        </p:nvSpPr>
        <p:spPr>
          <a:xfrm>
            <a:off x="5230356" y="3533215"/>
            <a:ext cx="2076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 a dummy</a:t>
            </a:r>
          </a:p>
          <a:p>
            <a:r>
              <a:rPr lang="en-US" dirty="0"/>
              <a:t>exit node targeted </a:t>
            </a:r>
          </a:p>
          <a:p>
            <a:r>
              <a:rPr lang="en-US" dirty="0"/>
              <a:t>by all leaves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5B748B5-58ED-E44F-370D-31855CAB73C0}"/>
              </a:ext>
            </a:extLst>
          </p:cNvPr>
          <p:cNvSpPr txBox="1"/>
          <p:nvPr/>
        </p:nvSpPr>
        <p:spPr>
          <a:xfrm>
            <a:off x="5230356" y="2713161"/>
            <a:ext cx="1663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(optimization) </a:t>
            </a:r>
          </a:p>
          <a:p>
            <a:pPr algn="ctr"/>
            <a:r>
              <a:rPr lang="en-US" dirty="0"/>
              <a:t>collapse cycles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0D52E4B1-D6CC-641A-A4A9-D97A291A7A0A}"/>
              </a:ext>
            </a:extLst>
          </p:cNvPr>
          <p:cNvSpPr/>
          <p:nvPr/>
        </p:nvSpPr>
        <p:spPr>
          <a:xfrm>
            <a:off x="7629285" y="5414154"/>
            <a:ext cx="805543" cy="48782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Exit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AC600AD-BB9A-B3B8-BA6C-C18F4BCCB04D}"/>
              </a:ext>
            </a:extLst>
          </p:cNvPr>
          <p:cNvSpPr txBox="1"/>
          <p:nvPr/>
        </p:nvSpPr>
        <p:spPr>
          <a:xfrm>
            <a:off x="8525361" y="676440"/>
            <a:ext cx="3267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GMOD: </a:t>
            </a:r>
            <a:r>
              <a:rPr lang="en-US" dirty="0" err="1"/>
              <a:t>f</a:t>
            </a:r>
            <a:r>
              <a:rPr lang="en-US" baseline="-25000" dirty="0" err="1"/>
              <a:t>P</a:t>
            </a:r>
            <a:r>
              <a:rPr lang="en-US" dirty="0"/>
              <a:t>(S) = S U IMOD(P)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1747727-CF48-259E-9AEE-7E72AEF8AF36}"/>
              </a:ext>
            </a:extLst>
          </p:cNvPr>
          <p:cNvSpPr txBox="1"/>
          <p:nvPr/>
        </p:nvSpPr>
        <p:spPr>
          <a:xfrm>
            <a:off x="8525363" y="1236150"/>
            <a:ext cx="3267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Init GMOD: {}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CBE7CE0-7C94-640B-115F-2E7116CBD92E}"/>
              </a:ext>
            </a:extLst>
          </p:cNvPr>
          <p:cNvSpPr txBox="1"/>
          <p:nvPr/>
        </p:nvSpPr>
        <p:spPr>
          <a:xfrm>
            <a:off x="8525365" y="1516004"/>
            <a:ext cx="3267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Init GREF: {}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751C3C6-A319-3B47-5EC0-27F324E5A571}"/>
              </a:ext>
            </a:extLst>
          </p:cNvPr>
          <p:cNvSpPr txBox="1"/>
          <p:nvPr/>
        </p:nvSpPr>
        <p:spPr>
          <a:xfrm>
            <a:off x="10159109" y="1516004"/>
            <a:ext cx="1474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Join = Union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DC30514-87D9-98BD-A3A7-A3AB1DB21A63}"/>
              </a:ext>
            </a:extLst>
          </p:cNvPr>
          <p:cNvSpPr txBox="1"/>
          <p:nvPr/>
        </p:nvSpPr>
        <p:spPr>
          <a:xfrm>
            <a:off x="8549170" y="956295"/>
            <a:ext cx="3267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GREF: </a:t>
            </a:r>
            <a:r>
              <a:rPr lang="en-US" dirty="0" err="1"/>
              <a:t>f</a:t>
            </a:r>
            <a:r>
              <a:rPr lang="en-US" baseline="-25000" dirty="0" err="1"/>
              <a:t>P</a:t>
            </a:r>
            <a:r>
              <a:rPr lang="en-US" dirty="0"/>
              <a:t>(S) = S U IREF(P)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A18DF2E9-5B59-8B2F-E0F3-86EED018DA07}"/>
              </a:ext>
            </a:extLst>
          </p:cNvPr>
          <p:cNvSpPr txBox="1">
            <a:spLocks/>
          </p:cNvSpPr>
          <p:nvPr/>
        </p:nvSpPr>
        <p:spPr>
          <a:xfrm>
            <a:off x="493865" y="1144765"/>
            <a:ext cx="5471506" cy="7624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Basic idea (let’s ignore parameters, pointers, and Locals for now)</a:t>
            </a:r>
          </a:p>
        </p:txBody>
      </p:sp>
    </p:spTree>
    <p:extLst>
      <p:ext uri="{BB962C8B-B14F-4D97-AF65-F5344CB8AC3E}">
        <p14:creationId xmlns:p14="http://schemas.microsoft.com/office/powerpoint/2010/main" val="843990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52" grpId="0"/>
      <p:bldP spid="53" grpId="0"/>
      <p:bldP spid="54" grpId="0"/>
      <p:bldP spid="55" grpId="0"/>
      <p:bldP spid="56" grpId="0"/>
    </p:bldLst>
  </p:timing>
</p:sld>
</file>

<file path=ppt/slides/slide16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16</a:t>
            </a:fld>
            <a:endParaRPr lang="en-US" dirty="0"/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D416C58B-9BE3-272C-D840-C42CB91D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293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Interprocedural MOD/REF Analysis</a:t>
            </a:r>
          </a:p>
        </p:txBody>
      </p:sp>
      <p:sp>
        <p:nvSpPr>
          <p:cNvPr id="66" name="Title 1">
            <a:extLst>
              <a:ext uri="{FF2B5EF4-FFF2-40B4-BE49-F238E27FC236}">
                <a16:creationId xmlns:a16="http://schemas.microsoft.com/office/drawing/2014/main" id="{39D0540D-447B-4971-3164-C591DCEE36E7}"/>
              </a:ext>
            </a:extLst>
          </p:cNvPr>
          <p:cNvSpPr txBox="1">
            <a:spLocks/>
          </p:cNvSpPr>
          <p:nvPr/>
        </p:nvSpPr>
        <p:spPr>
          <a:xfrm>
            <a:off x="7588" y="1435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Summary Functions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1E6BAE-9011-BFFA-1261-2C891E80AD5E}"/>
              </a:ext>
            </a:extLst>
          </p:cNvPr>
          <p:cNvSpPr txBox="1"/>
          <p:nvPr/>
        </p:nvSpPr>
        <p:spPr>
          <a:xfrm>
            <a:off x="493865" y="1922681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Build IMOD(P) and IREF(P) – the variables immediately modified in P (ignoring callees)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685486-D12F-407B-E355-FBB0E8B230A5}"/>
              </a:ext>
            </a:extLst>
          </p:cNvPr>
          <p:cNvSpPr txBox="1"/>
          <p:nvPr/>
        </p:nvSpPr>
        <p:spPr>
          <a:xfrm>
            <a:off x="493865" y="2616193"/>
            <a:ext cx="47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Build the simple call graph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D829B3-F2EC-93C6-C730-E6CE9659E435}"/>
              </a:ext>
            </a:extLst>
          </p:cNvPr>
          <p:cNvSpPr txBox="1"/>
          <p:nvPr/>
        </p:nvSpPr>
        <p:spPr>
          <a:xfrm>
            <a:off x="493865" y="3726218"/>
            <a:ext cx="47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Run the dataflow algorithm to saturation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A5F07E-7678-7217-8CC2-652B2E53FB1E}"/>
              </a:ext>
            </a:extLst>
          </p:cNvPr>
          <p:cNvSpPr txBox="1"/>
          <p:nvPr/>
        </p:nvSpPr>
        <p:spPr>
          <a:xfrm>
            <a:off x="520143" y="3032706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Repurpose the call graph for dataflow algorithm!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F0DAE30-FC55-FB1D-142C-2109F5D4F48C}"/>
              </a:ext>
            </a:extLst>
          </p:cNvPr>
          <p:cNvSpPr/>
          <p:nvPr/>
        </p:nvSpPr>
        <p:spPr>
          <a:xfrm>
            <a:off x="441434" y="3735558"/>
            <a:ext cx="4776169" cy="378064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9DDE91-16E3-80DA-CB2F-64E5B4AC6A9C}"/>
              </a:ext>
            </a:extLst>
          </p:cNvPr>
          <p:cNvSpPr txBox="1"/>
          <p:nvPr/>
        </p:nvSpPr>
        <p:spPr>
          <a:xfrm>
            <a:off x="507653" y="5607265"/>
            <a:ext cx="1962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IMOD(foo) = { A }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151D54-A682-374F-CEEB-3A587DA5D24C}"/>
              </a:ext>
            </a:extLst>
          </p:cNvPr>
          <p:cNvSpPr txBox="1"/>
          <p:nvPr/>
        </p:nvSpPr>
        <p:spPr>
          <a:xfrm>
            <a:off x="507653" y="5942544"/>
            <a:ext cx="1980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IMOD(bar) = { B }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875D06-88CF-BEC4-6933-F1E1178348B5}"/>
              </a:ext>
            </a:extLst>
          </p:cNvPr>
          <p:cNvSpPr txBox="1"/>
          <p:nvPr/>
        </p:nvSpPr>
        <p:spPr>
          <a:xfrm>
            <a:off x="2552960" y="5607265"/>
            <a:ext cx="1643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IREF(foo) = { }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97184D7-6096-09DA-1E76-1AF8CB59CFAB}"/>
              </a:ext>
            </a:extLst>
          </p:cNvPr>
          <p:cNvSpPr txBox="1"/>
          <p:nvPr/>
        </p:nvSpPr>
        <p:spPr>
          <a:xfrm>
            <a:off x="2552960" y="5942544"/>
            <a:ext cx="1868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IREF(bar) = { C }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F42333-80A6-7D69-FFD2-2CBB8130E2AB}"/>
              </a:ext>
            </a:extLst>
          </p:cNvPr>
          <p:cNvSpPr txBox="1"/>
          <p:nvPr/>
        </p:nvSpPr>
        <p:spPr>
          <a:xfrm>
            <a:off x="507653" y="6301996"/>
            <a:ext cx="2017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</a:t>
            </a:r>
            <a:r>
              <a:rPr lang="en-US" dirty="0" err="1"/>
              <a:t>baz</a:t>
            </a:r>
            <a:r>
              <a:rPr lang="en-US" dirty="0"/>
              <a:t>) = { D }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32DEB28-C768-7F13-CE61-5F48EBD0578C}"/>
              </a:ext>
            </a:extLst>
          </p:cNvPr>
          <p:cNvSpPr txBox="1"/>
          <p:nvPr/>
        </p:nvSpPr>
        <p:spPr>
          <a:xfrm>
            <a:off x="507653" y="5275134"/>
            <a:ext cx="2000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IMOD(main) = { }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696BAA-3111-BA08-BB4D-8F76525DC5A6}"/>
              </a:ext>
            </a:extLst>
          </p:cNvPr>
          <p:cNvSpPr txBox="1"/>
          <p:nvPr/>
        </p:nvSpPr>
        <p:spPr>
          <a:xfrm>
            <a:off x="2552960" y="6301996"/>
            <a:ext cx="1887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</a:t>
            </a:r>
            <a:r>
              <a:rPr lang="en-US" dirty="0" err="1"/>
              <a:t>baz</a:t>
            </a:r>
            <a:r>
              <a:rPr lang="en-US" dirty="0"/>
              <a:t>) = { B }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A88FE34-298D-D99D-E6C6-5B49F7EDB497}"/>
              </a:ext>
            </a:extLst>
          </p:cNvPr>
          <p:cNvSpPr txBox="1"/>
          <p:nvPr/>
        </p:nvSpPr>
        <p:spPr>
          <a:xfrm>
            <a:off x="2552960" y="5277235"/>
            <a:ext cx="1823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IREF(main) = { }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F2355B3-F222-CE19-9ACF-CC00B0B3F9EC}"/>
              </a:ext>
            </a:extLst>
          </p:cNvPr>
          <p:cNvGrpSpPr/>
          <p:nvPr/>
        </p:nvGrpSpPr>
        <p:grpSpPr>
          <a:xfrm>
            <a:off x="7676580" y="2075552"/>
            <a:ext cx="710934" cy="3338602"/>
            <a:chOff x="10013380" y="1647380"/>
            <a:chExt cx="710934" cy="3338602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AC44C8E-070B-9634-B853-11C611CF5B31}"/>
                </a:ext>
              </a:extLst>
            </p:cNvPr>
            <p:cNvSpPr/>
            <p:nvPr/>
          </p:nvSpPr>
          <p:spPr>
            <a:xfrm>
              <a:off x="10013380" y="3990674"/>
              <a:ext cx="703982" cy="638451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/>
                <a:t>bar/</a:t>
              </a:r>
              <a:r>
                <a:rPr lang="en-US" dirty="0" err="1"/>
                <a:t>baz</a:t>
              </a:r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18951C7-135A-29F3-27CE-7AB23BAB5F0F}"/>
                </a:ext>
              </a:extLst>
            </p:cNvPr>
            <p:cNvSpPr/>
            <p:nvPr/>
          </p:nvSpPr>
          <p:spPr>
            <a:xfrm>
              <a:off x="10020332" y="1647380"/>
              <a:ext cx="703982" cy="638451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/>
                <a:t>main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517A1635-0D5F-E467-8E56-67539DD72344}"/>
                </a:ext>
              </a:extLst>
            </p:cNvPr>
            <p:cNvSpPr/>
            <p:nvPr/>
          </p:nvSpPr>
          <p:spPr>
            <a:xfrm>
              <a:off x="10013380" y="2713480"/>
              <a:ext cx="703982" cy="638451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/>
                <a:t>foo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AEBF08B3-377E-6DB6-CD8D-F0AB6A34A6AC}"/>
                </a:ext>
              </a:extLst>
            </p:cNvPr>
            <p:cNvCxnSpPr>
              <a:cxnSpLocks/>
              <a:stCxn id="32" idx="4"/>
              <a:endCxn id="33" idx="0"/>
            </p:cNvCxnSpPr>
            <p:nvPr/>
          </p:nvCxnSpPr>
          <p:spPr>
            <a:xfrm flipH="1">
              <a:off x="10365371" y="2285831"/>
              <a:ext cx="6952" cy="42764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4F21D6C-A821-88F5-CEAC-0B6187BC034A}"/>
                </a:ext>
              </a:extLst>
            </p:cNvPr>
            <p:cNvCxnSpPr>
              <a:cxnSpLocks/>
              <a:stCxn id="33" idx="4"/>
              <a:endCxn id="31" idx="0"/>
            </p:cNvCxnSpPr>
            <p:nvPr/>
          </p:nvCxnSpPr>
          <p:spPr>
            <a:xfrm>
              <a:off x="10365371" y="3351931"/>
              <a:ext cx="0" cy="63874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1BB80495-F988-CEE1-0655-0AF6443E427B}"/>
                </a:ext>
              </a:extLst>
            </p:cNvPr>
            <p:cNvCxnSpPr>
              <a:cxnSpLocks/>
              <a:stCxn id="31" idx="4"/>
              <a:endCxn id="40" idx="0"/>
            </p:cNvCxnSpPr>
            <p:nvPr/>
          </p:nvCxnSpPr>
          <p:spPr>
            <a:xfrm>
              <a:off x="10365371" y="4629125"/>
              <a:ext cx="3486" cy="35685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0" name="Oval 39">
            <a:extLst>
              <a:ext uri="{FF2B5EF4-FFF2-40B4-BE49-F238E27FC236}">
                <a16:creationId xmlns:a16="http://schemas.microsoft.com/office/drawing/2014/main" id="{0D52E4B1-D6CC-641A-A4A9-D97A291A7A0A}"/>
              </a:ext>
            </a:extLst>
          </p:cNvPr>
          <p:cNvSpPr/>
          <p:nvPr/>
        </p:nvSpPr>
        <p:spPr>
          <a:xfrm>
            <a:off x="7629285" y="5414154"/>
            <a:ext cx="805543" cy="48782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Exit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EE006FC-C254-E2FB-A932-35BEFE44BB42}"/>
              </a:ext>
            </a:extLst>
          </p:cNvPr>
          <p:cNvSpPr txBox="1"/>
          <p:nvPr/>
        </p:nvSpPr>
        <p:spPr>
          <a:xfrm>
            <a:off x="8525361" y="676440"/>
            <a:ext cx="3267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GMOD: </a:t>
            </a:r>
            <a:r>
              <a:rPr lang="en-US" dirty="0" err="1"/>
              <a:t>f</a:t>
            </a:r>
            <a:r>
              <a:rPr lang="en-US" baseline="-25000" dirty="0" err="1"/>
              <a:t>P</a:t>
            </a:r>
            <a:r>
              <a:rPr lang="en-US" dirty="0"/>
              <a:t>(S) = S U IMOD(P)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10F39E-210B-B947-8914-518CF1894E08}"/>
              </a:ext>
            </a:extLst>
          </p:cNvPr>
          <p:cNvSpPr txBox="1"/>
          <p:nvPr/>
        </p:nvSpPr>
        <p:spPr>
          <a:xfrm>
            <a:off x="8525363" y="1236150"/>
            <a:ext cx="3267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Init GMOD: {}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789631-70D1-B974-0EB2-399FC088ACAF}"/>
              </a:ext>
            </a:extLst>
          </p:cNvPr>
          <p:cNvSpPr txBox="1"/>
          <p:nvPr/>
        </p:nvSpPr>
        <p:spPr>
          <a:xfrm>
            <a:off x="8525365" y="1516004"/>
            <a:ext cx="3267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Init GREF: {}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0BE9BA-A458-3C42-5ADE-C70868FD274F}"/>
              </a:ext>
            </a:extLst>
          </p:cNvPr>
          <p:cNvSpPr txBox="1"/>
          <p:nvPr/>
        </p:nvSpPr>
        <p:spPr>
          <a:xfrm>
            <a:off x="10159109" y="1516004"/>
            <a:ext cx="1474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Join = Union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0F16F5-2FA3-7540-0AD6-99C2945808DC}"/>
              </a:ext>
            </a:extLst>
          </p:cNvPr>
          <p:cNvSpPr txBox="1"/>
          <p:nvPr/>
        </p:nvSpPr>
        <p:spPr>
          <a:xfrm>
            <a:off x="8549170" y="956295"/>
            <a:ext cx="3267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GREF: </a:t>
            </a:r>
            <a:r>
              <a:rPr lang="en-US" dirty="0" err="1"/>
              <a:t>f</a:t>
            </a:r>
            <a:r>
              <a:rPr lang="en-US" baseline="-25000" dirty="0" err="1"/>
              <a:t>P</a:t>
            </a:r>
            <a:r>
              <a:rPr lang="en-US" dirty="0"/>
              <a:t>(S) = S U IREF(P)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7215E6-104D-9FF4-8149-C19ECD48FC93}"/>
              </a:ext>
            </a:extLst>
          </p:cNvPr>
          <p:cNvSpPr txBox="1">
            <a:spLocks/>
          </p:cNvSpPr>
          <p:nvPr/>
        </p:nvSpPr>
        <p:spPr>
          <a:xfrm>
            <a:off x="493865" y="1144765"/>
            <a:ext cx="5471506" cy="7624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Basic idea (let’s ignore parameters, pointers, and Locals for now)</a:t>
            </a:r>
          </a:p>
        </p:txBody>
      </p:sp>
    </p:spTree>
    <p:extLst>
      <p:ext uri="{BB962C8B-B14F-4D97-AF65-F5344CB8AC3E}">
        <p14:creationId xmlns:p14="http://schemas.microsoft.com/office/powerpoint/2010/main" val="1316685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>
      <p:transition spd="slow">
        <p:fade/>
      </p:transition>
    </mc:Fallback>
  </mc:AlternateContent>
</p:sld>
</file>

<file path=ppt/slides/slide17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17</a:t>
            </a:fld>
            <a:endParaRPr lang="en-US" dirty="0"/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D416C58B-9BE3-272C-D840-C42CB91D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293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Interprocedural MOD/REF Analysis</a:t>
            </a:r>
          </a:p>
        </p:txBody>
      </p:sp>
      <p:sp>
        <p:nvSpPr>
          <p:cNvPr id="66" name="Title 1">
            <a:extLst>
              <a:ext uri="{FF2B5EF4-FFF2-40B4-BE49-F238E27FC236}">
                <a16:creationId xmlns:a16="http://schemas.microsoft.com/office/drawing/2014/main" id="{39D0540D-447B-4971-3164-C591DCEE36E7}"/>
              </a:ext>
            </a:extLst>
          </p:cNvPr>
          <p:cNvSpPr txBox="1">
            <a:spLocks/>
          </p:cNvSpPr>
          <p:nvPr/>
        </p:nvSpPr>
        <p:spPr>
          <a:xfrm>
            <a:off x="7588" y="1435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Summary Functions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1E6BAE-9011-BFFA-1261-2C891E80AD5E}"/>
              </a:ext>
            </a:extLst>
          </p:cNvPr>
          <p:cNvSpPr txBox="1"/>
          <p:nvPr/>
        </p:nvSpPr>
        <p:spPr>
          <a:xfrm>
            <a:off x="493865" y="1922681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Build IMOD(P) and IREF(P) – the variables immediately modified in P (ignoring callees)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685486-D12F-407B-E355-FBB0E8B230A5}"/>
              </a:ext>
            </a:extLst>
          </p:cNvPr>
          <p:cNvSpPr txBox="1"/>
          <p:nvPr/>
        </p:nvSpPr>
        <p:spPr>
          <a:xfrm>
            <a:off x="493865" y="2616193"/>
            <a:ext cx="47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Build the simple call graph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D829B3-F2EC-93C6-C730-E6CE9659E435}"/>
              </a:ext>
            </a:extLst>
          </p:cNvPr>
          <p:cNvSpPr txBox="1"/>
          <p:nvPr/>
        </p:nvSpPr>
        <p:spPr>
          <a:xfrm>
            <a:off x="493865" y="3726218"/>
            <a:ext cx="47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Run the dataflow algorithm to saturation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A5F07E-7678-7217-8CC2-652B2E53FB1E}"/>
              </a:ext>
            </a:extLst>
          </p:cNvPr>
          <p:cNvSpPr txBox="1"/>
          <p:nvPr/>
        </p:nvSpPr>
        <p:spPr>
          <a:xfrm>
            <a:off x="520143" y="3032706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Repurpose the call graph for dataflow algorithm!</a:t>
            </a:r>
          </a:p>
        </p:txBody>
      </p:sp>
      <p:sp>
        <p:nvSpPr>
          <p:cNvPr id="7" name="L-Shape 6">
            <a:extLst>
              <a:ext uri="{FF2B5EF4-FFF2-40B4-BE49-F238E27FC236}">
                <a16:creationId xmlns:a16="http://schemas.microsoft.com/office/drawing/2014/main" id="{FE473990-2781-F9A0-4F3E-DCC11B2E3F91}"/>
              </a:ext>
            </a:extLst>
          </p:cNvPr>
          <p:cNvSpPr/>
          <p:nvPr/>
        </p:nvSpPr>
        <p:spPr>
          <a:xfrm rot="19218011">
            <a:off x="2189769" y="4488158"/>
            <a:ext cx="1436915" cy="575178"/>
          </a:xfrm>
          <a:prstGeom prst="corne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D88F53B-4D90-237D-A188-DED500789CD9}"/>
              </a:ext>
            </a:extLst>
          </p:cNvPr>
          <p:cNvSpPr txBox="1">
            <a:spLocks/>
          </p:cNvSpPr>
          <p:nvPr/>
        </p:nvSpPr>
        <p:spPr>
          <a:xfrm>
            <a:off x="493865" y="1144765"/>
            <a:ext cx="5471506" cy="7624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Basic idea (let’s ignore parameters, pointers, and Locals for now)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853B28-9FDB-72FD-5666-A542D4E85CE8}"/>
              </a:ext>
            </a:extLst>
          </p:cNvPr>
          <p:cNvSpPr txBox="1"/>
          <p:nvPr/>
        </p:nvSpPr>
        <p:spPr>
          <a:xfrm>
            <a:off x="5965371" y="1279104"/>
            <a:ext cx="3374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a pretty big restriction, we should remove 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E04DFC-E6A5-1617-8630-EFA9B8DE7787}"/>
              </a:ext>
            </a:extLst>
          </p:cNvPr>
          <p:cNvSpPr txBox="1"/>
          <p:nvPr/>
        </p:nvSpPr>
        <p:spPr>
          <a:xfrm>
            <a:off x="5965371" y="2571396"/>
            <a:ext cx="3374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Good news</a:t>
            </a:r>
            <a:r>
              <a:rPr lang="en-US" dirty="0"/>
              <a:t>: </a:t>
            </a:r>
          </a:p>
          <a:p>
            <a:r>
              <a:rPr lang="en-US" dirty="0"/>
              <a:t>GMOD computation is the same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73DC52-2F3E-33DC-C7F2-A30EEBF6C040}"/>
              </a:ext>
            </a:extLst>
          </p:cNvPr>
          <p:cNvSpPr txBox="1"/>
          <p:nvPr/>
        </p:nvSpPr>
        <p:spPr>
          <a:xfrm>
            <a:off x="5965370" y="3529860"/>
            <a:ext cx="45647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Bad news</a:t>
            </a:r>
            <a:r>
              <a:rPr lang="en-US" dirty="0"/>
              <a:t>: </a:t>
            </a:r>
          </a:p>
          <a:p>
            <a:r>
              <a:rPr lang="en-US" dirty="0"/>
              <a:t>We’ll need to use the compound call graph</a:t>
            </a:r>
          </a:p>
          <a:p>
            <a:r>
              <a:rPr lang="en-US" dirty="0"/>
              <a:t>More elaborate IMOD computation</a:t>
            </a:r>
          </a:p>
          <a:p>
            <a:r>
              <a:rPr lang="en-US" dirty="0"/>
              <a:t>Can’t collapse cycles</a:t>
            </a:r>
          </a:p>
        </p:txBody>
      </p:sp>
    </p:spTree>
    <p:extLst>
      <p:ext uri="{BB962C8B-B14F-4D97-AF65-F5344CB8AC3E}">
        <p14:creationId xmlns:p14="http://schemas.microsoft.com/office/powerpoint/2010/main" val="3120670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06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406" y="2384176"/>
            <a:ext cx="5256780" cy="3468796"/>
          </a:xfrm>
        </p:spPr>
        <p:txBody>
          <a:bodyPr wrap="square">
            <a:noAutofit/>
          </a:bodyPr>
          <a:lstStyle/>
          <a:p>
            <a:r>
              <a:rPr lang="en-US" sz="3000" dirty="0"/>
              <a:t>Intuition</a:t>
            </a:r>
          </a:p>
          <a:p>
            <a:r>
              <a:rPr lang="en-US" sz="3000" dirty="0"/>
              <a:t>MOD/REF analysis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/>
              <a:t>Global only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 err="1"/>
              <a:t>Globals</a:t>
            </a:r>
            <a:r>
              <a:rPr lang="en-US" sz="3000" dirty="0"/>
              <a:t>, Locals and </a:t>
            </a:r>
            <a:r>
              <a:rPr lang="en-US" sz="3000" dirty="0" err="1"/>
              <a:t>args</a:t>
            </a:r>
            <a:endParaRPr lang="en-US" sz="3000" dirty="0"/>
          </a:p>
          <a:p>
            <a:r>
              <a:rPr lang="en-US" sz="3000" dirty="0"/>
              <a:t>Abstract Summaries</a:t>
            </a:r>
          </a:p>
        </p:txBody>
      </p:sp>
    </p:spTree>
    <p:extLst>
      <p:ext uri="{BB962C8B-B14F-4D97-AF65-F5344CB8AC3E}">
        <p14:creationId xmlns:p14="http://schemas.microsoft.com/office/powerpoint/2010/main" val="2718099960"/>
      </p:ext>
    </p:extLst>
  </p:cSld>
  <p:clrMapOvr>
    <a:masterClrMapping/>
  </p:clrMapOvr>
</p:sld>
</file>

<file path=ppt/slides/slide1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19</a:t>
            </a:fld>
            <a:endParaRPr lang="en-US" dirty="0"/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D416C58B-9BE3-272C-D840-C42CB91D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293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Interprocedural MOD/REF Analysis</a:t>
            </a:r>
          </a:p>
        </p:txBody>
      </p:sp>
      <p:sp>
        <p:nvSpPr>
          <p:cNvPr id="66" name="Title 1">
            <a:extLst>
              <a:ext uri="{FF2B5EF4-FFF2-40B4-BE49-F238E27FC236}">
                <a16:creationId xmlns:a16="http://schemas.microsoft.com/office/drawing/2014/main" id="{39D0540D-447B-4971-3164-C591DCEE36E7}"/>
              </a:ext>
            </a:extLst>
          </p:cNvPr>
          <p:cNvSpPr txBox="1">
            <a:spLocks/>
          </p:cNvSpPr>
          <p:nvPr/>
        </p:nvSpPr>
        <p:spPr>
          <a:xfrm>
            <a:off x="7588" y="1435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Summary Functions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1E6BAE-9011-BFFA-1261-2C891E80AD5E}"/>
              </a:ext>
            </a:extLst>
          </p:cNvPr>
          <p:cNvSpPr txBox="1"/>
          <p:nvPr/>
        </p:nvSpPr>
        <p:spPr>
          <a:xfrm>
            <a:off x="493865" y="1596112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Build IMOD(P) and IREF(P) – the variables immediately modified in P (ignoring callees)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685486-D12F-407B-E355-FBB0E8B230A5}"/>
              </a:ext>
            </a:extLst>
          </p:cNvPr>
          <p:cNvSpPr txBox="1"/>
          <p:nvPr/>
        </p:nvSpPr>
        <p:spPr>
          <a:xfrm>
            <a:off x="493865" y="2289624"/>
            <a:ext cx="47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Build the compound call graph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D829B3-F2EC-93C6-C730-E6CE9659E435}"/>
              </a:ext>
            </a:extLst>
          </p:cNvPr>
          <p:cNvSpPr txBox="1"/>
          <p:nvPr/>
        </p:nvSpPr>
        <p:spPr>
          <a:xfrm>
            <a:off x="493865" y="3399649"/>
            <a:ext cx="477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Run the dataflow algorithm to saturation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A5F07E-7678-7217-8CC2-652B2E53FB1E}"/>
              </a:ext>
            </a:extLst>
          </p:cNvPr>
          <p:cNvSpPr txBox="1"/>
          <p:nvPr/>
        </p:nvSpPr>
        <p:spPr>
          <a:xfrm>
            <a:off x="520143" y="2706137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Repurpose the call graph for dataflow algorithm!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D88F53B-4D90-237D-A188-DED500789CD9}"/>
              </a:ext>
            </a:extLst>
          </p:cNvPr>
          <p:cNvSpPr txBox="1">
            <a:spLocks/>
          </p:cNvSpPr>
          <p:nvPr/>
        </p:nvSpPr>
        <p:spPr>
          <a:xfrm>
            <a:off x="493865" y="1144765"/>
            <a:ext cx="5471506" cy="7624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Full Idea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F1CD28-4A60-3C63-EB7C-19B115D53C78}"/>
              </a:ext>
            </a:extLst>
          </p:cNvPr>
          <p:cNvSpPr/>
          <p:nvPr/>
        </p:nvSpPr>
        <p:spPr>
          <a:xfrm>
            <a:off x="5849582" y="2019872"/>
            <a:ext cx="117430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main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075924-D47D-3E80-A655-8BB4841E9FFC}"/>
              </a:ext>
            </a:extLst>
          </p:cNvPr>
          <p:cNvSpPr/>
          <p:nvPr/>
        </p:nvSpPr>
        <p:spPr>
          <a:xfrm>
            <a:off x="6225561" y="2355140"/>
            <a:ext cx="457141" cy="2220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B99ACC-242C-5045-6CD6-8AE6C173364E}"/>
              </a:ext>
            </a:extLst>
          </p:cNvPr>
          <p:cNvSpPr/>
          <p:nvPr/>
        </p:nvSpPr>
        <p:spPr>
          <a:xfrm>
            <a:off x="5849582" y="3129357"/>
            <a:ext cx="117430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8FAA3F-F40E-61CA-F98F-A3D7EAB6F1DE}"/>
              </a:ext>
            </a:extLst>
          </p:cNvPr>
          <p:cNvSpPr/>
          <p:nvPr/>
        </p:nvSpPr>
        <p:spPr>
          <a:xfrm>
            <a:off x="5884247" y="3464625"/>
            <a:ext cx="534126" cy="2220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L9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2FD3C3-CE88-AA91-1FAD-BC9C776A6534}"/>
              </a:ext>
            </a:extLst>
          </p:cNvPr>
          <p:cNvSpPr/>
          <p:nvPr/>
        </p:nvSpPr>
        <p:spPr>
          <a:xfrm>
            <a:off x="6454131" y="3464624"/>
            <a:ext cx="534126" cy="2220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L10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02AFD4-6A63-E238-8EB7-F11005E239FF}"/>
              </a:ext>
            </a:extLst>
          </p:cNvPr>
          <p:cNvSpPr/>
          <p:nvPr/>
        </p:nvSpPr>
        <p:spPr>
          <a:xfrm>
            <a:off x="5866976" y="4021946"/>
            <a:ext cx="117430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F508DE4-66EB-74E2-A141-C4D621DAEC81}"/>
              </a:ext>
            </a:extLst>
          </p:cNvPr>
          <p:cNvSpPr/>
          <p:nvPr/>
        </p:nvSpPr>
        <p:spPr>
          <a:xfrm>
            <a:off x="6144530" y="4350864"/>
            <a:ext cx="610394" cy="2220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L15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B71B261-56F7-C3FE-1A37-2D53F015EA59}"/>
              </a:ext>
            </a:extLst>
          </p:cNvPr>
          <p:cNvCxnSpPr>
            <a:stCxn id="13" idx="2"/>
            <a:endCxn id="18" idx="0"/>
          </p:cNvCxnSpPr>
          <p:nvPr/>
        </p:nvCxnSpPr>
        <p:spPr>
          <a:xfrm flipH="1">
            <a:off x="6436737" y="2577195"/>
            <a:ext cx="17395" cy="55216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CBC9B53-7B7E-D788-C236-21E0202F6E37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>
            <a:off x="6151310" y="3686680"/>
            <a:ext cx="302821" cy="33526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DA5A866-168A-03E8-B83D-C156CFF45EFC}"/>
              </a:ext>
            </a:extLst>
          </p:cNvPr>
          <p:cNvCxnSpPr>
            <a:cxnSpLocks/>
            <a:stCxn id="20" idx="2"/>
            <a:endCxn id="21" idx="0"/>
          </p:cNvCxnSpPr>
          <p:nvPr/>
        </p:nvCxnSpPr>
        <p:spPr>
          <a:xfrm flipH="1">
            <a:off x="6454131" y="3686679"/>
            <a:ext cx="267063" cy="33526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19A91953-378C-0189-261E-24A920CC26B8}"/>
              </a:ext>
            </a:extLst>
          </p:cNvPr>
          <p:cNvSpPr txBox="1"/>
          <p:nvPr/>
        </p:nvSpPr>
        <p:spPr>
          <a:xfrm>
            <a:off x="887579" y="4969761"/>
            <a:ext cx="1962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IMOD(foo) = { A }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A08CB27-8516-BE72-E96C-72CF3EF4C333}"/>
              </a:ext>
            </a:extLst>
          </p:cNvPr>
          <p:cNvSpPr txBox="1"/>
          <p:nvPr/>
        </p:nvSpPr>
        <p:spPr>
          <a:xfrm>
            <a:off x="887579" y="5305040"/>
            <a:ext cx="1980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IMOD(bar) = { B }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EA533A-4C14-A2D5-9993-C9BBA6380C8A}"/>
              </a:ext>
            </a:extLst>
          </p:cNvPr>
          <p:cNvSpPr txBox="1"/>
          <p:nvPr/>
        </p:nvSpPr>
        <p:spPr>
          <a:xfrm>
            <a:off x="2932886" y="4969761"/>
            <a:ext cx="1643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IREF(foo) = { }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F4DE7E3-B06B-F319-69CE-E838A3B47442}"/>
              </a:ext>
            </a:extLst>
          </p:cNvPr>
          <p:cNvSpPr txBox="1"/>
          <p:nvPr/>
        </p:nvSpPr>
        <p:spPr>
          <a:xfrm>
            <a:off x="2932886" y="5305040"/>
            <a:ext cx="1868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IREF(bar) = { C }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07E91E3-1988-A3D9-DA4D-6AD489DEE2B0}"/>
              </a:ext>
            </a:extLst>
          </p:cNvPr>
          <p:cNvSpPr txBox="1"/>
          <p:nvPr/>
        </p:nvSpPr>
        <p:spPr>
          <a:xfrm>
            <a:off x="887579" y="5664492"/>
            <a:ext cx="2017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</a:t>
            </a:r>
            <a:r>
              <a:rPr lang="en-US" dirty="0" err="1"/>
              <a:t>baz</a:t>
            </a:r>
            <a:r>
              <a:rPr lang="en-US" dirty="0"/>
              <a:t>) = { D }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FAFD9B6-D7FB-1A6F-8273-0807B17796D3}"/>
              </a:ext>
            </a:extLst>
          </p:cNvPr>
          <p:cNvSpPr txBox="1"/>
          <p:nvPr/>
        </p:nvSpPr>
        <p:spPr>
          <a:xfrm>
            <a:off x="887579" y="4637630"/>
            <a:ext cx="2000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IMOD(main) = { }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AC7FD68-F4EF-BD52-AB30-B4F775A586C5}"/>
              </a:ext>
            </a:extLst>
          </p:cNvPr>
          <p:cNvSpPr txBox="1"/>
          <p:nvPr/>
        </p:nvSpPr>
        <p:spPr>
          <a:xfrm>
            <a:off x="2932886" y="5664492"/>
            <a:ext cx="1887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</a:t>
            </a:r>
            <a:r>
              <a:rPr lang="en-US" dirty="0" err="1"/>
              <a:t>baz</a:t>
            </a:r>
            <a:r>
              <a:rPr lang="en-US" dirty="0"/>
              <a:t>) = { B }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FD293D5-1947-5EEC-B543-4463232711A0}"/>
              </a:ext>
            </a:extLst>
          </p:cNvPr>
          <p:cNvSpPr txBox="1"/>
          <p:nvPr/>
        </p:nvSpPr>
        <p:spPr>
          <a:xfrm>
            <a:off x="2932886" y="4639731"/>
            <a:ext cx="1823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IREF(main) = { } 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667B6232-2F1A-FBDF-2F6B-EBB5DC58A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2180" y="1225156"/>
            <a:ext cx="3769801" cy="380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312383"/>
      </p:ext>
    </p:extLst>
  </p:cSld>
  <p:clrMapOvr>
    <a:masterClrMapping/>
  </p:clrMapOvr>
</p:sld>
</file>

<file path=ppt/slides/slide20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99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</a:t>
            </a:r>
            <a:r>
              <a:rPr lang="en-US" sz="3400" b="1" dirty="0" err="1"/>
              <a:t>Gmod</a:t>
            </a:r>
            <a:r>
              <a:rPr lang="en-US" sz="3400" b="1" dirty="0"/>
              <a:t> &amp; GREF Computation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40734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Last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294693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 err="1"/>
              <a:t>Globals</a:t>
            </a:r>
            <a:r>
              <a:rPr lang="en-US" sz="2400" cap="small" dirty="0"/>
              <a:t>, Locals &amp; Value-Passing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F3011A-820B-919E-885E-56D425388D9F}"/>
              </a:ext>
            </a:extLst>
          </p:cNvPr>
          <p:cNvSpPr txBox="1"/>
          <p:nvPr/>
        </p:nvSpPr>
        <p:spPr>
          <a:xfrm>
            <a:off x="847894" y="164400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GREF will change, GMOD doesn’t need to change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BE8D0B-8C79-FC4A-2FC7-9E6E9614A9F7}"/>
              </a:ext>
            </a:extLst>
          </p:cNvPr>
          <p:cNvSpPr txBox="1"/>
          <p:nvPr/>
        </p:nvSpPr>
        <p:spPr>
          <a:xfrm>
            <a:off x="5952313" y="2157292"/>
            <a:ext cx="15828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cs typeface="Times New Roman" panose="02020603050405020304" pitchFamily="18" charset="0"/>
              </a:rPr>
              <a:t>v</a:t>
            </a:r>
            <a:r>
              <a:rPr kumimoji="0" lang="en-US" altLang="en-US" sz="18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cs typeface="Times New Roman" panose="02020603050405020304" pitchFamily="18" charset="0"/>
              </a:rPr>
              <a:t>oid main() 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 bmk="">
                <a:solidFill>
                  <a:srgbClr val="000000"/>
                </a:solidFill>
                <a:latin typeface="Arial Unicode MS"/>
                <a:cs typeface="Times New Roman" panose="02020603050405020304" pitchFamily="18" charset="0"/>
              </a:rPr>
              <a:t>S1: call a(v1)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 bmk="">
                <a:solidFill>
                  <a:srgbClr val="000000"/>
                </a:solidFill>
                <a:latin typeface="Arial Unicode MS"/>
                <a:cs typeface="Times New Roman" panose="02020603050405020304" pitchFamily="18" charset="0"/>
              </a:rPr>
              <a:t>}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AFC11D-06E8-EC4E-B1A5-EB9A98CF23B4}"/>
              </a:ext>
            </a:extLst>
          </p:cNvPr>
          <p:cNvSpPr txBox="1"/>
          <p:nvPr/>
        </p:nvSpPr>
        <p:spPr>
          <a:xfrm>
            <a:off x="5952313" y="3068548"/>
            <a:ext cx="22508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cs typeface="Times New Roman" panose="02020603050405020304" pitchFamily="18" charset="0"/>
              </a:rPr>
              <a:t>v</a:t>
            </a:r>
            <a:r>
              <a:rPr kumimoji="0" lang="en-US" altLang="en-US" sz="18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cs typeface="Times New Roman" panose="02020603050405020304" pitchFamily="18" charset="0"/>
              </a:rPr>
              <a:t>oid a( f1 ) 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 bmk="">
                <a:solidFill>
                  <a:srgbClr val="000000"/>
                </a:solidFill>
                <a:latin typeface="Arial Unicode MS"/>
                <a:cs typeface="Times New Roman" panose="02020603050405020304" pitchFamily="18" charset="0"/>
              </a:rPr>
              <a:t>S2: call b(v2, v3)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 bmk="">
                <a:solidFill>
                  <a:srgbClr val="000000"/>
                </a:solidFill>
                <a:latin typeface="Arial Unicode MS"/>
                <a:cs typeface="Times New Roman" panose="02020603050405020304" pitchFamily="18" charset="0"/>
              </a:rPr>
              <a:t>S3: call b(v4, v5)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 bmk="">
                <a:solidFill>
                  <a:srgbClr val="000000"/>
                </a:solidFill>
                <a:latin typeface="Arial Unicode MS"/>
                <a:cs typeface="Times New Roman" panose="02020603050405020304" pitchFamily="18" charset="0"/>
              </a:rPr>
              <a:t>}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1F1DAC-D0B5-8CFA-41F9-4CF9FAC2223D}"/>
              </a:ext>
            </a:extLst>
          </p:cNvPr>
          <p:cNvSpPr txBox="1"/>
          <p:nvPr/>
        </p:nvSpPr>
        <p:spPr>
          <a:xfrm>
            <a:off x="5912027" y="4268877"/>
            <a:ext cx="22508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cs typeface="Times New Roman" panose="02020603050405020304" pitchFamily="18" charset="0"/>
              </a:rPr>
              <a:t>v</a:t>
            </a:r>
            <a:r>
              <a:rPr kumimoji="0" lang="en-US" altLang="en-US" sz="18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cs typeface="Times New Roman" panose="02020603050405020304" pitchFamily="18" charset="0"/>
              </a:rPr>
              <a:t>oid </a:t>
            </a:r>
            <a:r>
              <a:rPr lang="en-US" altLang="en-US" dirty="0" bmk="">
                <a:solidFill>
                  <a:srgbClr val="000000"/>
                </a:solidFill>
                <a:latin typeface="Arial Unicode MS"/>
                <a:cs typeface="Times New Roman" panose="02020603050405020304" pitchFamily="18" charset="0"/>
              </a:rPr>
              <a:t>b</a:t>
            </a:r>
            <a:r>
              <a:rPr kumimoji="0" lang="en-US" altLang="en-US" sz="18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  <a:cs typeface="Times New Roman" panose="02020603050405020304" pitchFamily="18" charset="0"/>
              </a:rPr>
              <a:t>( f2, f3 ) 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 bmk="">
                <a:solidFill>
                  <a:srgbClr val="000000"/>
                </a:solidFill>
                <a:latin typeface="Arial Unicode MS"/>
                <a:cs typeface="Times New Roman" panose="02020603050405020304" pitchFamily="18" charset="0"/>
              </a:rPr>
              <a:t>  print f3;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 bmk="">
                <a:solidFill>
                  <a:srgbClr val="000000"/>
                </a:solidFill>
                <a:latin typeface="Arial Unicode MS"/>
                <a:cs typeface="Times New Roman" panose="02020603050405020304" pitchFamily="18" charset="0"/>
              </a:rPr>
              <a:t>S4: call b(g1, g2)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 bmk="">
                <a:solidFill>
                  <a:srgbClr val="000000"/>
                </a:solidFill>
                <a:latin typeface="Arial Unicode MS"/>
                <a:cs typeface="Times New Roman" panose="02020603050405020304" pitchFamily="18" charset="0"/>
              </a:rPr>
              <a:t>} </a:t>
            </a: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52A231D3-D10C-06FE-BA9D-F30FB7410AAC}"/>
              </a:ext>
            </a:extLst>
          </p:cNvPr>
          <p:cNvGraphicFramePr>
            <a:graphicFrameLocks noGrp="1"/>
          </p:cNvGraphicFramePr>
          <p:nvPr/>
        </p:nvGraphicFramePr>
        <p:xfrm>
          <a:off x="9436608" y="2114864"/>
          <a:ext cx="2705440" cy="3200400"/>
        </p:xfrm>
        <a:graphic>
          <a:graphicData uri="http://schemas.openxmlformats.org/drawingml/2006/table">
            <a:tbl>
              <a:tblPr/>
              <a:tblGrid>
                <a:gridCol w="1352720">
                  <a:extLst>
                    <a:ext uri="{9D8B030D-6E8A-4147-A177-3AD203B41FA5}">
                      <a16:colId xmlns:a16="http://schemas.microsoft.com/office/drawing/2014/main" val="1649998043"/>
                    </a:ext>
                  </a:extLst>
                </a:gridCol>
                <a:gridCol w="1352720">
                  <a:extLst>
                    <a:ext uri="{9D8B030D-6E8A-4147-A177-3AD203B41FA5}">
                      <a16:colId xmlns:a16="http://schemas.microsoft.com/office/drawing/2014/main" val="6498002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/>
                        <a:t>node or call site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/>
                        <a:t>GREF </a:t>
                      </a:r>
                    </a:p>
                    <a:p>
                      <a:pPr algn="ctr"/>
                      <a:r>
                        <a:rPr lang="en-US" b="1" u="sng" dirty="0"/>
                        <a:t>set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9125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main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57341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g2, v3, v5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037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f3, g2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19208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7736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v3, g2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15946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v5, g2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2442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5289764"/>
                  </a:ext>
                </a:extLst>
              </a:tr>
            </a:tbl>
          </a:graphicData>
        </a:graphic>
      </p:graphicFrame>
      <p:sp>
        <p:nvSpPr>
          <p:cNvPr id="25" name="Rectangle 3">
            <a:extLst>
              <a:ext uri="{FF2B5EF4-FFF2-40B4-BE49-F238E27FC236}">
                <a16:creationId xmlns:a16="http://schemas.microsoft.com/office/drawing/2014/main" id="{DE75B374-3290-4D92-35B7-CDF6740E7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9640" y="3280096"/>
            <a:ext cx="4117009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B05B62C-DA6B-B1D0-9A4C-27C98A0D9628}"/>
              </a:ext>
            </a:extLst>
          </p:cNvPr>
          <p:cNvSpPr/>
          <p:nvPr/>
        </p:nvSpPr>
        <p:spPr>
          <a:xfrm>
            <a:off x="8168927" y="2057267"/>
            <a:ext cx="132588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main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IREF = { }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s1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EF7C68F-755F-49DB-E362-B25DAC439C44}"/>
              </a:ext>
            </a:extLst>
          </p:cNvPr>
          <p:cNvSpPr/>
          <p:nvPr/>
        </p:nvSpPr>
        <p:spPr>
          <a:xfrm>
            <a:off x="8168927" y="3323871"/>
            <a:ext cx="132588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a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IREF = { }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s2   s3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A7117A7-035A-FB5A-338D-B395F759F17A}"/>
              </a:ext>
            </a:extLst>
          </p:cNvPr>
          <p:cNvSpPr/>
          <p:nvPr/>
        </p:nvSpPr>
        <p:spPr>
          <a:xfrm>
            <a:off x="8168927" y="4602480"/>
            <a:ext cx="132588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</a:rPr>
              <a:t>b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IREF = {f3}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s4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18F698A-CF54-4831-5289-B8245433D8DE}"/>
              </a:ext>
            </a:extLst>
          </p:cNvPr>
          <p:cNvCxnSpPr>
            <a:stCxn id="26" idx="2"/>
            <a:endCxn id="27" idx="0"/>
          </p:cNvCxnSpPr>
          <p:nvPr/>
        </p:nvCxnSpPr>
        <p:spPr>
          <a:xfrm>
            <a:off x="8831867" y="2971667"/>
            <a:ext cx="0" cy="3522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8D556F9-0703-31D9-CB72-7B158C7F7CA6}"/>
              </a:ext>
            </a:extLst>
          </p:cNvPr>
          <p:cNvCxnSpPr>
            <a:cxnSpLocks/>
            <a:endCxn id="28" idx="0"/>
          </p:cNvCxnSpPr>
          <p:nvPr/>
        </p:nvCxnSpPr>
        <p:spPr>
          <a:xfrm>
            <a:off x="8610887" y="4238271"/>
            <a:ext cx="220980" cy="3642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F55A2BB-2538-2F6D-7504-75B357A532DA}"/>
              </a:ext>
            </a:extLst>
          </p:cNvPr>
          <p:cNvCxnSpPr>
            <a:cxnSpLocks/>
            <a:endCxn id="28" idx="0"/>
          </p:cNvCxnSpPr>
          <p:nvPr/>
        </p:nvCxnSpPr>
        <p:spPr>
          <a:xfrm flipH="1">
            <a:off x="8831867" y="4238271"/>
            <a:ext cx="183984" cy="3642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15818683-7AF1-D50F-7B7A-0ACC928A147F}"/>
              </a:ext>
            </a:extLst>
          </p:cNvPr>
          <p:cNvCxnSpPr>
            <a:cxnSpLocks/>
            <a:stCxn id="28" idx="2"/>
            <a:endCxn id="28" idx="3"/>
          </p:cNvCxnSpPr>
          <p:nvPr/>
        </p:nvCxnSpPr>
        <p:spPr>
          <a:xfrm rot="5400000" flipH="1" flipV="1">
            <a:off x="8934737" y="4956810"/>
            <a:ext cx="457200" cy="662940"/>
          </a:xfrm>
          <a:prstGeom prst="bentConnector4">
            <a:avLst>
              <a:gd name="adj1" fmla="val -50000"/>
              <a:gd name="adj2" fmla="val 134483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7E6DF9B0-F40A-0112-75F4-329852697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961" y="2801876"/>
            <a:ext cx="5535285" cy="2118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 bmk="">
                <a:solidFill>
                  <a:srgbClr val="000000"/>
                </a:solidFill>
                <a:cs typeface="Times New Roman" panose="02020603050405020304" pitchFamily="18" charset="0"/>
              </a:rPr>
              <a:t>Init</a:t>
            </a:r>
            <a:r>
              <a:rPr kumimoji="0" lang="en-US" altLang="en-US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 all node GREF sets to their IREF sets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 bmk="">
                <a:solidFill>
                  <a:srgbClr val="000000"/>
                </a:solidFill>
                <a:cs typeface="Times New Roman" panose="02020603050405020304" pitchFamily="18" charset="0"/>
              </a:rPr>
              <a:t>Init </a:t>
            </a:r>
            <a:r>
              <a:rPr kumimoji="0" lang="en-US" altLang="en-US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all call site GREF sets to empty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 bmk="">
                <a:solidFill>
                  <a:srgbClr val="000000"/>
                </a:solidFill>
                <a:cs typeface="Times New Roman" panose="02020603050405020304" pitchFamily="18" charset="0"/>
              </a:rPr>
              <a:t>P</a:t>
            </a:r>
            <a:r>
              <a:rPr kumimoji="0" lang="en-US" altLang="en-US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ut all nodes and call sites on a worklist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 bmk="">
                <a:solidFill>
                  <a:srgbClr val="000000"/>
                </a:solidFill>
                <a:cs typeface="Times New Roman" panose="02020603050405020304" pitchFamily="18" charset="0"/>
              </a:rPr>
              <a:t>I</a:t>
            </a:r>
            <a:r>
              <a:rPr kumimoji="0" lang="en-US" altLang="en-US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terate until the worklist is empty.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 bmk="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Each time a node n is removed from the worklist, its current GREF set is computed. If that set doesn't match its previous value, then add all call sites to n to</a:t>
            </a:r>
            <a:r>
              <a:rPr lang="en-US" altLang="en-US" dirty="0" bmk="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kumimoji="0" lang="en-US" altLang="en-US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the worklist (if not present).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Each time a call site s is removed from the worklist, its current GREF set is computed. If that set doesn't match its previous value, then the node that contains s is added to the worklist (if not present).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84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06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406" y="2384176"/>
            <a:ext cx="5256780" cy="3468796"/>
          </a:xfrm>
        </p:spPr>
        <p:txBody>
          <a:bodyPr wrap="square">
            <a:noAutofit/>
          </a:bodyPr>
          <a:lstStyle/>
          <a:p>
            <a:r>
              <a:rPr lang="en-US" sz="3000" dirty="0"/>
              <a:t>Intuition</a:t>
            </a:r>
          </a:p>
          <a:p>
            <a:r>
              <a:rPr lang="en-US" sz="3000" dirty="0"/>
              <a:t>MOD/REF analysis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/>
              <a:t>Global only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 err="1"/>
              <a:t>Globals</a:t>
            </a:r>
            <a:r>
              <a:rPr lang="en-US" sz="3000" dirty="0"/>
              <a:t>, Locals and </a:t>
            </a:r>
            <a:r>
              <a:rPr lang="en-US" sz="3000" dirty="0" err="1"/>
              <a:t>args</a:t>
            </a:r>
            <a:endParaRPr lang="en-US" sz="3000" dirty="0"/>
          </a:p>
          <a:p>
            <a:r>
              <a:rPr lang="en-US" sz="3000" dirty="0"/>
              <a:t>Abstract Summaries</a:t>
            </a:r>
          </a:p>
        </p:txBody>
      </p:sp>
    </p:spTree>
    <p:extLst>
      <p:ext uri="{BB962C8B-B14F-4D97-AF65-F5344CB8AC3E}">
        <p14:creationId xmlns:p14="http://schemas.microsoft.com/office/powerpoint/2010/main" val="1219349834"/>
      </p:ext>
    </p:extLst>
  </p:cSld>
  <p:clrMapOvr>
    <a:masterClrMapping/>
  </p:clrMapOvr>
</p:sld>
</file>

<file path=ppt/slides/slide2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22</a:t>
            </a:fld>
            <a:endParaRPr lang="en-US" dirty="0"/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BA73E63B-83AF-C3F8-C649-576003FDAA85}"/>
              </a:ext>
            </a:extLst>
          </p:cNvPr>
          <p:cNvSpPr txBox="1">
            <a:spLocks/>
          </p:cNvSpPr>
          <p:nvPr/>
        </p:nvSpPr>
        <p:spPr>
          <a:xfrm>
            <a:off x="546943" y="1668370"/>
            <a:ext cx="7656899" cy="762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Let’s Recall the problem that got us into this mess</a:t>
            </a: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D416C58B-9BE3-272C-D840-C42CB91D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293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Abstract Summaries</a:t>
            </a:r>
          </a:p>
        </p:txBody>
      </p:sp>
      <p:sp>
        <p:nvSpPr>
          <p:cNvPr id="66" name="Title 1">
            <a:extLst>
              <a:ext uri="{FF2B5EF4-FFF2-40B4-BE49-F238E27FC236}">
                <a16:creationId xmlns:a16="http://schemas.microsoft.com/office/drawing/2014/main" id="{39D0540D-447B-4971-3164-C591DCEE36E7}"/>
              </a:ext>
            </a:extLst>
          </p:cNvPr>
          <p:cNvSpPr txBox="1">
            <a:spLocks/>
          </p:cNvSpPr>
          <p:nvPr/>
        </p:nvSpPr>
        <p:spPr>
          <a:xfrm>
            <a:off x="7588" y="1435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Summary Functions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07AF427-CE9A-E998-6FA1-0804BA40099E}"/>
              </a:ext>
            </a:extLst>
          </p:cNvPr>
          <p:cNvSpPr txBox="1"/>
          <p:nvPr/>
        </p:nvSpPr>
        <p:spPr>
          <a:xfrm>
            <a:off x="546945" y="2052961"/>
            <a:ext cx="41393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Summarize callee analysis (rather than include it in the analysis)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024C086-934C-A100-64CD-ECDAE6575719}"/>
              </a:ext>
            </a:extLst>
          </p:cNvPr>
          <p:cNvGrpSpPr/>
          <p:nvPr/>
        </p:nvGrpSpPr>
        <p:grpSpPr>
          <a:xfrm>
            <a:off x="7855257" y="2293358"/>
            <a:ext cx="1276894" cy="931568"/>
            <a:chOff x="757881" y="980303"/>
            <a:chExt cx="1276894" cy="93156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0996404-E6BC-550A-0F00-E653830E5136}"/>
                </a:ext>
              </a:extLst>
            </p:cNvPr>
            <p:cNvSpPr/>
            <p:nvPr/>
          </p:nvSpPr>
          <p:spPr>
            <a:xfrm>
              <a:off x="764059" y="980303"/>
              <a:ext cx="1270716" cy="90791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8AD3398-F42C-8641-0A9F-5B320FCE8FFA}"/>
                </a:ext>
              </a:extLst>
            </p:cNvPr>
            <p:cNvSpPr txBox="1"/>
            <p:nvPr/>
          </p:nvSpPr>
          <p:spPr>
            <a:xfrm>
              <a:off x="757881" y="988541"/>
              <a:ext cx="12572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 main(){</a:t>
              </a:r>
            </a:p>
            <a:p>
              <a:r>
                <a:rPr lang="en-US" dirty="0"/>
                <a:t>  g = -1;</a:t>
              </a:r>
            </a:p>
            <a:p>
              <a:r>
                <a:rPr lang="en-US" dirty="0"/>
                <a:t>  </a:t>
              </a:r>
              <a:r>
                <a:rPr lang="en-US" dirty="0" err="1"/>
                <a:t>inc</a:t>
              </a:r>
              <a:r>
                <a:rPr lang="en-US" dirty="0"/>
                <a:t>();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E942ABA-0C33-1705-EF63-44612973EF1C}"/>
              </a:ext>
            </a:extLst>
          </p:cNvPr>
          <p:cNvGrpSpPr/>
          <p:nvPr/>
        </p:nvGrpSpPr>
        <p:grpSpPr>
          <a:xfrm>
            <a:off x="7858346" y="3721701"/>
            <a:ext cx="1270716" cy="369332"/>
            <a:chOff x="768176" y="1907631"/>
            <a:chExt cx="1270716" cy="36933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F10983B-0611-948F-8EE3-CF05C9A1ED44}"/>
                </a:ext>
              </a:extLst>
            </p:cNvPr>
            <p:cNvSpPr/>
            <p:nvPr/>
          </p:nvSpPr>
          <p:spPr>
            <a:xfrm>
              <a:off x="768176" y="1931775"/>
              <a:ext cx="1270716" cy="34117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99A7231-FAEF-9E4D-C3F7-D2FFB9C49550}"/>
                </a:ext>
              </a:extLst>
            </p:cNvPr>
            <p:cNvSpPr txBox="1"/>
            <p:nvPr/>
          </p:nvSpPr>
          <p:spPr>
            <a:xfrm>
              <a:off x="772247" y="1907631"/>
              <a:ext cx="125421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 err="1"/>
                <a:t>inc</a:t>
              </a:r>
              <a:r>
                <a:rPr lang="en-US" dirty="0"/>
                <a:t>();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F138895-6F1C-3772-D2B7-BDCE7DDD1FE7}"/>
              </a:ext>
            </a:extLst>
          </p:cNvPr>
          <p:cNvGrpSpPr/>
          <p:nvPr/>
        </p:nvGrpSpPr>
        <p:grpSpPr>
          <a:xfrm>
            <a:off x="7797607" y="4526854"/>
            <a:ext cx="1392195" cy="369332"/>
            <a:chOff x="757881" y="2545144"/>
            <a:chExt cx="1392195" cy="36933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8068D5D-5181-D817-1A55-FB9E6CDF1F91}"/>
                </a:ext>
              </a:extLst>
            </p:cNvPr>
            <p:cNvSpPr/>
            <p:nvPr/>
          </p:nvSpPr>
          <p:spPr>
            <a:xfrm>
              <a:off x="772293" y="2553731"/>
              <a:ext cx="1270716" cy="34117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600390-8102-EF63-38A8-3C4C50C0524D}"/>
                </a:ext>
              </a:extLst>
            </p:cNvPr>
            <p:cNvSpPr txBox="1"/>
            <p:nvPr/>
          </p:nvSpPr>
          <p:spPr>
            <a:xfrm>
              <a:off x="757881" y="2545144"/>
              <a:ext cx="13921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return 2 / g;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B34BC1D-4375-C2C3-9F38-738C4225C045}"/>
              </a:ext>
            </a:extLst>
          </p:cNvPr>
          <p:cNvGrpSpPr/>
          <p:nvPr/>
        </p:nvGrpSpPr>
        <p:grpSpPr>
          <a:xfrm>
            <a:off x="9972484" y="2651509"/>
            <a:ext cx="1270716" cy="716351"/>
            <a:chOff x="755823" y="4726121"/>
            <a:chExt cx="1270716" cy="71635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1726CA5-2046-85E9-DF9F-18E38C25A259}"/>
                </a:ext>
              </a:extLst>
            </p:cNvPr>
            <p:cNvSpPr/>
            <p:nvPr/>
          </p:nvSpPr>
          <p:spPr>
            <a:xfrm>
              <a:off x="755823" y="4726121"/>
              <a:ext cx="1270716" cy="71635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9411EFB-8097-730C-816A-0AF4E47236F6}"/>
                </a:ext>
              </a:extLst>
            </p:cNvPr>
            <p:cNvSpPr txBox="1"/>
            <p:nvPr/>
          </p:nvSpPr>
          <p:spPr>
            <a:xfrm>
              <a:off x="757881" y="4749114"/>
              <a:ext cx="12042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void </a:t>
              </a:r>
              <a:r>
                <a:rPr lang="en-US" dirty="0" err="1"/>
                <a:t>inc</a:t>
              </a:r>
              <a:r>
                <a:rPr lang="en-US" dirty="0"/>
                <a:t>(){</a:t>
              </a:r>
            </a:p>
            <a:p>
              <a:r>
                <a:rPr lang="en-US" dirty="0"/>
                <a:t>  g++;</a:t>
              </a:r>
            </a:p>
          </p:txBody>
        </p: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4BC261B-5129-3ACE-3A6A-9A1E968B316E}"/>
              </a:ext>
            </a:extLst>
          </p:cNvPr>
          <p:cNvCxnSpPr>
            <a:cxnSpLocks/>
            <a:stCxn id="6" idx="2"/>
            <a:endCxn id="11" idx="0"/>
          </p:cNvCxnSpPr>
          <p:nvPr/>
        </p:nvCxnSpPr>
        <p:spPr>
          <a:xfrm flipH="1">
            <a:off x="8489523" y="3201277"/>
            <a:ext cx="7270" cy="520424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666730B-3760-D2A5-260D-096C878612F8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8489523" y="4091033"/>
            <a:ext cx="4182" cy="435821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F5AA7A2-5F8E-9EE6-4AA4-55C0FFD5F911}"/>
              </a:ext>
            </a:extLst>
          </p:cNvPr>
          <p:cNvSpPr/>
          <p:nvPr/>
        </p:nvSpPr>
        <p:spPr>
          <a:xfrm>
            <a:off x="8655738" y="2189645"/>
            <a:ext cx="1531620" cy="1276413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531620"/>
              <a:gd name="connsiteY0" fmla="*/ 579120 h 934527"/>
              <a:gd name="connsiteX1" fmla="*/ 266700 w 1531620"/>
              <a:gd name="connsiteY1" fmla="*/ 906780 h 934527"/>
              <a:gd name="connsiteX2" fmla="*/ 1531620 w 1531620"/>
              <a:gd name="connsiteY2" fmla="*/ 0 h 934527"/>
              <a:gd name="connsiteX0" fmla="*/ 0 w 1534376"/>
              <a:gd name="connsiteY0" fmla="*/ 903643 h 1259050"/>
              <a:gd name="connsiteX1" fmla="*/ 266700 w 1534376"/>
              <a:gd name="connsiteY1" fmla="*/ 1231303 h 1259050"/>
              <a:gd name="connsiteX2" fmla="*/ 1531620 w 1534376"/>
              <a:gd name="connsiteY2" fmla="*/ 324523 h 1259050"/>
              <a:gd name="connsiteX0" fmla="*/ 0 w 1531620"/>
              <a:gd name="connsiteY0" fmla="*/ 579120 h 579120"/>
              <a:gd name="connsiteX1" fmla="*/ 1531620 w 1531620"/>
              <a:gd name="connsiteY1" fmla="*/ 0 h 579120"/>
              <a:gd name="connsiteX0" fmla="*/ 0 w 1531620"/>
              <a:gd name="connsiteY0" fmla="*/ 579120 h 782604"/>
              <a:gd name="connsiteX1" fmla="*/ 1531620 w 1531620"/>
              <a:gd name="connsiteY1" fmla="*/ 0 h 782604"/>
              <a:gd name="connsiteX0" fmla="*/ 0 w 1531620"/>
              <a:gd name="connsiteY0" fmla="*/ 1071785 h 1166073"/>
              <a:gd name="connsiteX1" fmla="*/ 1531620 w 1531620"/>
              <a:gd name="connsiteY1" fmla="*/ 492665 h 1166073"/>
              <a:gd name="connsiteX0" fmla="*/ 0 w 1531620"/>
              <a:gd name="connsiteY0" fmla="*/ 1011263 h 1276413"/>
              <a:gd name="connsiteX1" fmla="*/ 1531620 w 1531620"/>
              <a:gd name="connsiteY1" fmla="*/ 432143 h 12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31620" h="1276413">
                <a:moveTo>
                  <a:pt x="0" y="1011263"/>
                </a:moveTo>
                <a:cubicBezTo>
                  <a:pt x="647700" y="2212683"/>
                  <a:pt x="1417320" y="-1150277"/>
                  <a:pt x="1531620" y="432143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463557D-4ED1-D06C-0E5D-0F3717266F2F}"/>
              </a:ext>
            </a:extLst>
          </p:cNvPr>
          <p:cNvSpPr/>
          <p:nvPr/>
        </p:nvSpPr>
        <p:spPr>
          <a:xfrm>
            <a:off x="8610017" y="2424221"/>
            <a:ext cx="1417320" cy="1902399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613165"/>
              <a:gd name="connsiteY0" fmla="*/ 1540961 h 1933085"/>
              <a:gd name="connsiteX1" fmla="*/ 266700 w 1613165"/>
              <a:gd name="connsiteY1" fmla="*/ 1868621 h 1933085"/>
              <a:gd name="connsiteX2" fmla="*/ 1524000 w 1613165"/>
              <a:gd name="connsiteY2" fmla="*/ 413201 h 1933085"/>
              <a:gd name="connsiteX3" fmla="*/ 1417320 w 1613165"/>
              <a:gd name="connsiteY3" fmla="*/ 123641 h 1933085"/>
              <a:gd name="connsiteX0" fmla="*/ 0 w 1417320"/>
              <a:gd name="connsiteY0" fmla="*/ 1417320 h 1829700"/>
              <a:gd name="connsiteX1" fmla="*/ 266700 w 1417320"/>
              <a:gd name="connsiteY1" fmla="*/ 1744980 h 1829700"/>
              <a:gd name="connsiteX2" fmla="*/ 1417320 w 1417320"/>
              <a:gd name="connsiteY2" fmla="*/ 0 h 1829700"/>
              <a:gd name="connsiteX0" fmla="*/ 0 w 1421922"/>
              <a:gd name="connsiteY0" fmla="*/ 1625888 h 2038268"/>
              <a:gd name="connsiteX1" fmla="*/ 266700 w 1421922"/>
              <a:gd name="connsiteY1" fmla="*/ 1953548 h 2038268"/>
              <a:gd name="connsiteX2" fmla="*/ 1417320 w 1421922"/>
              <a:gd name="connsiteY2" fmla="*/ 208568 h 2038268"/>
              <a:gd name="connsiteX0" fmla="*/ 0 w 1417320"/>
              <a:gd name="connsiteY0" fmla="*/ 1417320 h 1417320"/>
              <a:gd name="connsiteX1" fmla="*/ 1417320 w 1417320"/>
              <a:gd name="connsiteY1" fmla="*/ 0 h 1417320"/>
              <a:gd name="connsiteX0" fmla="*/ 0 w 1417320"/>
              <a:gd name="connsiteY0" fmla="*/ 1417320 h 1757843"/>
              <a:gd name="connsiteX1" fmla="*/ 1417320 w 1417320"/>
              <a:gd name="connsiteY1" fmla="*/ 0 h 1757843"/>
              <a:gd name="connsiteX0" fmla="*/ 0 w 1420378"/>
              <a:gd name="connsiteY0" fmla="*/ 1611350 h 1840033"/>
              <a:gd name="connsiteX1" fmla="*/ 1417320 w 1420378"/>
              <a:gd name="connsiteY1" fmla="*/ 194030 h 1840033"/>
              <a:gd name="connsiteX0" fmla="*/ 0 w 1421899"/>
              <a:gd name="connsiteY0" fmla="*/ 1607423 h 1864948"/>
              <a:gd name="connsiteX1" fmla="*/ 1417320 w 1421899"/>
              <a:gd name="connsiteY1" fmla="*/ 190103 h 1864948"/>
              <a:gd name="connsiteX0" fmla="*/ 0 w 1417320"/>
              <a:gd name="connsiteY0" fmla="*/ 1652989 h 1902399"/>
              <a:gd name="connsiteX1" fmla="*/ 1417320 w 1417320"/>
              <a:gd name="connsiteY1" fmla="*/ 235669 h 190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17320" h="1902399">
                <a:moveTo>
                  <a:pt x="0" y="1652989"/>
                </a:moveTo>
                <a:cubicBezTo>
                  <a:pt x="601980" y="2895049"/>
                  <a:pt x="1325880" y="-968291"/>
                  <a:pt x="1417320" y="235669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91327EA-07A9-4F55-623F-D2EA2540AB2F}"/>
              </a:ext>
            </a:extLst>
          </p:cNvPr>
          <p:cNvSpPr/>
          <p:nvPr/>
        </p:nvSpPr>
        <p:spPr>
          <a:xfrm>
            <a:off x="8754798" y="3348228"/>
            <a:ext cx="1778000" cy="1201420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310640 w 1310640"/>
              <a:gd name="connsiteY0" fmla="*/ 1518974 h 1946947"/>
              <a:gd name="connsiteX1" fmla="*/ 304800 w 1310640"/>
              <a:gd name="connsiteY1" fmla="*/ 1854254 h 1946947"/>
              <a:gd name="connsiteX2" fmla="*/ 53340 w 1310640"/>
              <a:gd name="connsiteY2" fmla="*/ 40694 h 1946947"/>
              <a:gd name="connsiteX3" fmla="*/ 0 w 1310640"/>
              <a:gd name="connsiteY3" fmla="*/ 1107494 h 1946947"/>
              <a:gd name="connsiteX0" fmla="*/ 1988820 w 1988820"/>
              <a:gd name="connsiteY0" fmla="*/ 1525127 h 1953100"/>
              <a:gd name="connsiteX1" fmla="*/ 982980 w 1988820"/>
              <a:gd name="connsiteY1" fmla="*/ 1860407 h 1953100"/>
              <a:gd name="connsiteX2" fmla="*/ 731520 w 1988820"/>
              <a:gd name="connsiteY2" fmla="*/ 46847 h 1953100"/>
              <a:gd name="connsiteX3" fmla="*/ 0 w 1988820"/>
              <a:gd name="connsiteY3" fmla="*/ 946007 h 1953100"/>
              <a:gd name="connsiteX0" fmla="*/ 1988820 w 1988820"/>
              <a:gd name="connsiteY0" fmla="*/ 579120 h 944600"/>
              <a:gd name="connsiteX1" fmla="*/ 982980 w 1988820"/>
              <a:gd name="connsiteY1" fmla="*/ 914400 h 944600"/>
              <a:gd name="connsiteX2" fmla="*/ 0 w 1988820"/>
              <a:gd name="connsiteY2" fmla="*/ 0 h 944600"/>
              <a:gd name="connsiteX0" fmla="*/ 1828800 w 1828800"/>
              <a:gd name="connsiteY0" fmla="*/ 411480 h 924846"/>
              <a:gd name="connsiteX1" fmla="*/ 982980 w 1828800"/>
              <a:gd name="connsiteY1" fmla="*/ 914400 h 924846"/>
              <a:gd name="connsiteX2" fmla="*/ 0 w 1828800"/>
              <a:gd name="connsiteY2" fmla="*/ 0 h 924846"/>
              <a:gd name="connsiteX0" fmla="*/ 1828800 w 1828800"/>
              <a:gd name="connsiteY0" fmla="*/ 411480 h 411480"/>
              <a:gd name="connsiteX1" fmla="*/ 0 w 1828800"/>
              <a:gd name="connsiteY1" fmla="*/ 0 h 411480"/>
              <a:gd name="connsiteX0" fmla="*/ 1828800 w 1828800"/>
              <a:gd name="connsiteY0" fmla="*/ 535157 h 535157"/>
              <a:gd name="connsiteX1" fmla="*/ 0 w 1828800"/>
              <a:gd name="connsiteY1" fmla="*/ 123677 h 535157"/>
              <a:gd name="connsiteX0" fmla="*/ 1828800 w 1828800"/>
              <a:gd name="connsiteY0" fmla="*/ 488760 h 594976"/>
              <a:gd name="connsiteX1" fmla="*/ 0 w 1828800"/>
              <a:gd name="connsiteY1" fmla="*/ 77280 h 594976"/>
              <a:gd name="connsiteX0" fmla="*/ 1828800 w 1828800"/>
              <a:gd name="connsiteY0" fmla="*/ 584925 h 675542"/>
              <a:gd name="connsiteX1" fmla="*/ 0 w 1828800"/>
              <a:gd name="connsiteY1" fmla="*/ 173445 h 675542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78000" h="1201420">
                <a:moveTo>
                  <a:pt x="1778000" y="0"/>
                </a:moveTo>
                <a:cubicBezTo>
                  <a:pt x="1588770" y="1380490"/>
                  <a:pt x="765175" y="716915"/>
                  <a:pt x="0" y="1201420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E460701-D15B-3BFF-79F7-35C537699FA1}"/>
              </a:ext>
            </a:extLst>
          </p:cNvPr>
          <p:cNvSpPr/>
          <p:nvPr/>
        </p:nvSpPr>
        <p:spPr>
          <a:xfrm>
            <a:off x="8960537" y="3350768"/>
            <a:ext cx="1576705" cy="492836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630680 w 1630680"/>
              <a:gd name="connsiteY0" fmla="*/ 1234440 h 1645056"/>
              <a:gd name="connsiteX1" fmla="*/ 624840 w 1630680"/>
              <a:gd name="connsiteY1" fmla="*/ 1569720 h 1645056"/>
              <a:gd name="connsiteX2" fmla="*/ 0 w 1630680"/>
              <a:gd name="connsiteY2" fmla="*/ 0 h 1645056"/>
              <a:gd name="connsiteX0" fmla="*/ 1630680 w 1630680"/>
              <a:gd name="connsiteY0" fmla="*/ 1393883 h 1804499"/>
              <a:gd name="connsiteX1" fmla="*/ 624840 w 1630680"/>
              <a:gd name="connsiteY1" fmla="*/ 1729163 h 1804499"/>
              <a:gd name="connsiteX2" fmla="*/ 0 w 1630680"/>
              <a:gd name="connsiteY2" fmla="*/ 159443 h 1804499"/>
              <a:gd name="connsiteX0" fmla="*/ 1576705 w 1576705"/>
              <a:gd name="connsiteY0" fmla="*/ 0 h 1976605"/>
              <a:gd name="connsiteX1" fmla="*/ 624840 w 1576705"/>
              <a:gd name="connsiteY1" fmla="*/ 1960880 h 1976605"/>
              <a:gd name="connsiteX2" fmla="*/ 0 w 1576705"/>
              <a:gd name="connsiteY2" fmla="*/ 391160 h 1976605"/>
              <a:gd name="connsiteX0" fmla="*/ 1576705 w 1576705"/>
              <a:gd name="connsiteY0" fmla="*/ 0 h 492836"/>
              <a:gd name="connsiteX1" fmla="*/ 808990 w 1576705"/>
              <a:gd name="connsiteY1" fmla="*/ 430530 h 492836"/>
              <a:gd name="connsiteX2" fmla="*/ 0 w 1576705"/>
              <a:gd name="connsiteY2" fmla="*/ 391160 h 492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6705" h="492836">
                <a:moveTo>
                  <a:pt x="1576705" y="0"/>
                </a:moveTo>
                <a:cubicBezTo>
                  <a:pt x="1178560" y="290830"/>
                  <a:pt x="1080770" y="636270"/>
                  <a:pt x="808990" y="430530"/>
                </a:cubicBezTo>
                <a:cubicBezTo>
                  <a:pt x="537210" y="224790"/>
                  <a:pt x="602615" y="-356235"/>
                  <a:pt x="0" y="391160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5B5DFFF-0D2B-0465-36C3-78B6FCE91B4C}"/>
              </a:ext>
            </a:extLst>
          </p:cNvPr>
          <p:cNvSpPr/>
          <p:nvPr/>
        </p:nvSpPr>
        <p:spPr>
          <a:xfrm>
            <a:off x="8655738" y="2189645"/>
            <a:ext cx="1531620" cy="1276413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531620"/>
              <a:gd name="connsiteY0" fmla="*/ 579120 h 934527"/>
              <a:gd name="connsiteX1" fmla="*/ 266700 w 1531620"/>
              <a:gd name="connsiteY1" fmla="*/ 906780 h 934527"/>
              <a:gd name="connsiteX2" fmla="*/ 1531620 w 1531620"/>
              <a:gd name="connsiteY2" fmla="*/ 0 h 934527"/>
              <a:gd name="connsiteX0" fmla="*/ 0 w 1534376"/>
              <a:gd name="connsiteY0" fmla="*/ 903643 h 1259050"/>
              <a:gd name="connsiteX1" fmla="*/ 266700 w 1534376"/>
              <a:gd name="connsiteY1" fmla="*/ 1231303 h 1259050"/>
              <a:gd name="connsiteX2" fmla="*/ 1531620 w 1534376"/>
              <a:gd name="connsiteY2" fmla="*/ 324523 h 1259050"/>
              <a:gd name="connsiteX0" fmla="*/ 0 w 1531620"/>
              <a:gd name="connsiteY0" fmla="*/ 579120 h 579120"/>
              <a:gd name="connsiteX1" fmla="*/ 1531620 w 1531620"/>
              <a:gd name="connsiteY1" fmla="*/ 0 h 579120"/>
              <a:gd name="connsiteX0" fmla="*/ 0 w 1531620"/>
              <a:gd name="connsiteY0" fmla="*/ 579120 h 782604"/>
              <a:gd name="connsiteX1" fmla="*/ 1531620 w 1531620"/>
              <a:gd name="connsiteY1" fmla="*/ 0 h 782604"/>
              <a:gd name="connsiteX0" fmla="*/ 0 w 1531620"/>
              <a:gd name="connsiteY0" fmla="*/ 1071785 h 1166073"/>
              <a:gd name="connsiteX1" fmla="*/ 1531620 w 1531620"/>
              <a:gd name="connsiteY1" fmla="*/ 492665 h 1166073"/>
              <a:gd name="connsiteX0" fmla="*/ 0 w 1531620"/>
              <a:gd name="connsiteY0" fmla="*/ 1011263 h 1276413"/>
              <a:gd name="connsiteX1" fmla="*/ 1531620 w 1531620"/>
              <a:gd name="connsiteY1" fmla="*/ 432143 h 12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31620" h="1276413">
                <a:moveTo>
                  <a:pt x="0" y="1011263"/>
                </a:moveTo>
                <a:cubicBezTo>
                  <a:pt x="647700" y="2212683"/>
                  <a:pt x="1417320" y="-1150277"/>
                  <a:pt x="1531620" y="432143"/>
                </a:cubicBezTo>
              </a:path>
            </a:pathLst>
          </a:custGeom>
          <a:noFill/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0982073-16EF-5E3A-8863-177228E585E1}"/>
              </a:ext>
            </a:extLst>
          </p:cNvPr>
          <p:cNvSpPr/>
          <p:nvPr/>
        </p:nvSpPr>
        <p:spPr>
          <a:xfrm>
            <a:off x="8754798" y="3348228"/>
            <a:ext cx="1778000" cy="1201420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310640 w 1310640"/>
              <a:gd name="connsiteY0" fmla="*/ 1518974 h 1946947"/>
              <a:gd name="connsiteX1" fmla="*/ 304800 w 1310640"/>
              <a:gd name="connsiteY1" fmla="*/ 1854254 h 1946947"/>
              <a:gd name="connsiteX2" fmla="*/ 53340 w 1310640"/>
              <a:gd name="connsiteY2" fmla="*/ 40694 h 1946947"/>
              <a:gd name="connsiteX3" fmla="*/ 0 w 1310640"/>
              <a:gd name="connsiteY3" fmla="*/ 1107494 h 1946947"/>
              <a:gd name="connsiteX0" fmla="*/ 1988820 w 1988820"/>
              <a:gd name="connsiteY0" fmla="*/ 1525127 h 1953100"/>
              <a:gd name="connsiteX1" fmla="*/ 982980 w 1988820"/>
              <a:gd name="connsiteY1" fmla="*/ 1860407 h 1953100"/>
              <a:gd name="connsiteX2" fmla="*/ 731520 w 1988820"/>
              <a:gd name="connsiteY2" fmla="*/ 46847 h 1953100"/>
              <a:gd name="connsiteX3" fmla="*/ 0 w 1988820"/>
              <a:gd name="connsiteY3" fmla="*/ 946007 h 1953100"/>
              <a:gd name="connsiteX0" fmla="*/ 1988820 w 1988820"/>
              <a:gd name="connsiteY0" fmla="*/ 579120 h 944600"/>
              <a:gd name="connsiteX1" fmla="*/ 982980 w 1988820"/>
              <a:gd name="connsiteY1" fmla="*/ 914400 h 944600"/>
              <a:gd name="connsiteX2" fmla="*/ 0 w 1988820"/>
              <a:gd name="connsiteY2" fmla="*/ 0 h 944600"/>
              <a:gd name="connsiteX0" fmla="*/ 1828800 w 1828800"/>
              <a:gd name="connsiteY0" fmla="*/ 411480 h 924846"/>
              <a:gd name="connsiteX1" fmla="*/ 982980 w 1828800"/>
              <a:gd name="connsiteY1" fmla="*/ 914400 h 924846"/>
              <a:gd name="connsiteX2" fmla="*/ 0 w 1828800"/>
              <a:gd name="connsiteY2" fmla="*/ 0 h 924846"/>
              <a:gd name="connsiteX0" fmla="*/ 1828800 w 1828800"/>
              <a:gd name="connsiteY0" fmla="*/ 411480 h 411480"/>
              <a:gd name="connsiteX1" fmla="*/ 0 w 1828800"/>
              <a:gd name="connsiteY1" fmla="*/ 0 h 411480"/>
              <a:gd name="connsiteX0" fmla="*/ 1828800 w 1828800"/>
              <a:gd name="connsiteY0" fmla="*/ 535157 h 535157"/>
              <a:gd name="connsiteX1" fmla="*/ 0 w 1828800"/>
              <a:gd name="connsiteY1" fmla="*/ 123677 h 535157"/>
              <a:gd name="connsiteX0" fmla="*/ 1828800 w 1828800"/>
              <a:gd name="connsiteY0" fmla="*/ 488760 h 594976"/>
              <a:gd name="connsiteX1" fmla="*/ 0 w 1828800"/>
              <a:gd name="connsiteY1" fmla="*/ 77280 h 594976"/>
              <a:gd name="connsiteX0" fmla="*/ 1828800 w 1828800"/>
              <a:gd name="connsiteY0" fmla="*/ 584925 h 675542"/>
              <a:gd name="connsiteX1" fmla="*/ 0 w 1828800"/>
              <a:gd name="connsiteY1" fmla="*/ 173445 h 675542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78000" h="1201420">
                <a:moveTo>
                  <a:pt x="1778000" y="0"/>
                </a:moveTo>
                <a:cubicBezTo>
                  <a:pt x="1588770" y="1380490"/>
                  <a:pt x="765175" y="716915"/>
                  <a:pt x="0" y="1201420"/>
                </a:cubicBezTo>
              </a:path>
            </a:pathLst>
          </a:custGeom>
          <a:noFill/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0DCD651-6842-43EA-6801-BE1305627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133" y="2947489"/>
            <a:ext cx="3644689" cy="315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40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2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23</a:t>
            </a:fld>
            <a:endParaRPr lang="en-US" dirty="0"/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BA73E63B-83AF-C3F8-C649-576003FDAA85}"/>
              </a:ext>
            </a:extLst>
          </p:cNvPr>
          <p:cNvSpPr txBox="1">
            <a:spLocks/>
          </p:cNvSpPr>
          <p:nvPr/>
        </p:nvSpPr>
        <p:spPr>
          <a:xfrm>
            <a:off x="546943" y="1668370"/>
            <a:ext cx="7656899" cy="762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What if the callee isn’t so tricky</a:t>
            </a: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D416C58B-9BE3-272C-D840-C42CB91D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293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Abstract Summaries</a:t>
            </a:r>
          </a:p>
        </p:txBody>
      </p:sp>
      <p:sp>
        <p:nvSpPr>
          <p:cNvPr id="66" name="Title 1">
            <a:extLst>
              <a:ext uri="{FF2B5EF4-FFF2-40B4-BE49-F238E27FC236}">
                <a16:creationId xmlns:a16="http://schemas.microsoft.com/office/drawing/2014/main" id="{39D0540D-447B-4971-3164-C591DCEE36E7}"/>
              </a:ext>
            </a:extLst>
          </p:cNvPr>
          <p:cNvSpPr txBox="1">
            <a:spLocks/>
          </p:cNvSpPr>
          <p:nvPr/>
        </p:nvSpPr>
        <p:spPr>
          <a:xfrm>
            <a:off x="7588" y="1435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Summary Functions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07AF427-CE9A-E998-6FA1-0804BA40099E}"/>
              </a:ext>
            </a:extLst>
          </p:cNvPr>
          <p:cNvSpPr txBox="1"/>
          <p:nvPr/>
        </p:nvSpPr>
        <p:spPr>
          <a:xfrm>
            <a:off x="546945" y="2052961"/>
            <a:ext cx="41393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Summarize callee analysis (rather than include it in the analysis)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024C086-934C-A100-64CD-ECDAE6575719}"/>
              </a:ext>
            </a:extLst>
          </p:cNvPr>
          <p:cNvGrpSpPr/>
          <p:nvPr/>
        </p:nvGrpSpPr>
        <p:grpSpPr>
          <a:xfrm>
            <a:off x="7855257" y="2293358"/>
            <a:ext cx="1276894" cy="931568"/>
            <a:chOff x="757881" y="980303"/>
            <a:chExt cx="1276894" cy="93156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0996404-E6BC-550A-0F00-E653830E5136}"/>
                </a:ext>
              </a:extLst>
            </p:cNvPr>
            <p:cNvSpPr/>
            <p:nvPr/>
          </p:nvSpPr>
          <p:spPr>
            <a:xfrm>
              <a:off x="764059" y="980303"/>
              <a:ext cx="1270716" cy="90791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8AD3398-F42C-8641-0A9F-5B320FCE8FFA}"/>
                </a:ext>
              </a:extLst>
            </p:cNvPr>
            <p:cNvSpPr txBox="1"/>
            <p:nvPr/>
          </p:nvSpPr>
          <p:spPr>
            <a:xfrm>
              <a:off x="757881" y="988541"/>
              <a:ext cx="12572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 main(){</a:t>
              </a:r>
            </a:p>
            <a:p>
              <a:r>
                <a:rPr lang="en-US" dirty="0"/>
                <a:t>  g = -1;</a:t>
              </a:r>
            </a:p>
            <a:p>
              <a:r>
                <a:rPr lang="en-US" dirty="0"/>
                <a:t>  </a:t>
              </a:r>
              <a:r>
                <a:rPr lang="en-US" dirty="0" err="1"/>
                <a:t>inc</a:t>
              </a:r>
              <a:r>
                <a:rPr lang="en-US" dirty="0"/>
                <a:t>();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E942ABA-0C33-1705-EF63-44612973EF1C}"/>
              </a:ext>
            </a:extLst>
          </p:cNvPr>
          <p:cNvGrpSpPr/>
          <p:nvPr/>
        </p:nvGrpSpPr>
        <p:grpSpPr>
          <a:xfrm>
            <a:off x="7858346" y="3721701"/>
            <a:ext cx="1270716" cy="369332"/>
            <a:chOff x="768176" y="1907631"/>
            <a:chExt cx="1270716" cy="36933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F10983B-0611-948F-8EE3-CF05C9A1ED44}"/>
                </a:ext>
              </a:extLst>
            </p:cNvPr>
            <p:cNvSpPr/>
            <p:nvPr/>
          </p:nvSpPr>
          <p:spPr>
            <a:xfrm>
              <a:off x="768176" y="1931775"/>
              <a:ext cx="1270716" cy="34117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99A7231-FAEF-9E4D-C3F7-D2FFB9C49550}"/>
                </a:ext>
              </a:extLst>
            </p:cNvPr>
            <p:cNvSpPr txBox="1"/>
            <p:nvPr/>
          </p:nvSpPr>
          <p:spPr>
            <a:xfrm>
              <a:off x="772247" y="1907631"/>
              <a:ext cx="125421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 err="1"/>
                <a:t>inc</a:t>
              </a:r>
              <a:r>
                <a:rPr lang="en-US" dirty="0"/>
                <a:t>();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F138895-6F1C-3772-D2B7-BDCE7DDD1FE7}"/>
              </a:ext>
            </a:extLst>
          </p:cNvPr>
          <p:cNvGrpSpPr/>
          <p:nvPr/>
        </p:nvGrpSpPr>
        <p:grpSpPr>
          <a:xfrm>
            <a:off x="7797607" y="4526854"/>
            <a:ext cx="1392195" cy="369332"/>
            <a:chOff x="757881" y="2545144"/>
            <a:chExt cx="1392195" cy="36933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8068D5D-5181-D817-1A55-FB9E6CDF1F91}"/>
                </a:ext>
              </a:extLst>
            </p:cNvPr>
            <p:cNvSpPr/>
            <p:nvPr/>
          </p:nvSpPr>
          <p:spPr>
            <a:xfrm>
              <a:off x="772293" y="2553731"/>
              <a:ext cx="1270716" cy="34117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600390-8102-EF63-38A8-3C4C50C0524D}"/>
                </a:ext>
              </a:extLst>
            </p:cNvPr>
            <p:cNvSpPr txBox="1"/>
            <p:nvPr/>
          </p:nvSpPr>
          <p:spPr>
            <a:xfrm>
              <a:off x="757881" y="2545144"/>
              <a:ext cx="13921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return 2 / g;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B34BC1D-4375-C2C3-9F38-738C4225C045}"/>
              </a:ext>
            </a:extLst>
          </p:cNvPr>
          <p:cNvGrpSpPr/>
          <p:nvPr/>
        </p:nvGrpSpPr>
        <p:grpSpPr>
          <a:xfrm>
            <a:off x="9972484" y="2651509"/>
            <a:ext cx="1270716" cy="716351"/>
            <a:chOff x="755823" y="4726121"/>
            <a:chExt cx="1270716" cy="71635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1726CA5-2046-85E9-DF9F-18E38C25A259}"/>
                </a:ext>
              </a:extLst>
            </p:cNvPr>
            <p:cNvSpPr/>
            <p:nvPr/>
          </p:nvSpPr>
          <p:spPr>
            <a:xfrm>
              <a:off x="755823" y="4726121"/>
              <a:ext cx="1270716" cy="71635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9411EFB-8097-730C-816A-0AF4E47236F6}"/>
                </a:ext>
              </a:extLst>
            </p:cNvPr>
            <p:cNvSpPr txBox="1"/>
            <p:nvPr/>
          </p:nvSpPr>
          <p:spPr>
            <a:xfrm>
              <a:off x="757881" y="4749114"/>
              <a:ext cx="12042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void </a:t>
              </a:r>
              <a:r>
                <a:rPr lang="en-US" dirty="0" err="1"/>
                <a:t>inc</a:t>
              </a:r>
              <a:r>
                <a:rPr lang="en-US" dirty="0"/>
                <a:t>(){</a:t>
              </a:r>
            </a:p>
            <a:p>
              <a:r>
                <a:rPr lang="en-US" dirty="0"/>
                <a:t>  g++;</a:t>
              </a:r>
            </a:p>
          </p:txBody>
        </p: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4BC261B-5129-3ACE-3A6A-9A1E968B316E}"/>
              </a:ext>
            </a:extLst>
          </p:cNvPr>
          <p:cNvCxnSpPr>
            <a:cxnSpLocks/>
            <a:stCxn id="6" idx="2"/>
            <a:endCxn id="11" idx="0"/>
          </p:cNvCxnSpPr>
          <p:nvPr/>
        </p:nvCxnSpPr>
        <p:spPr>
          <a:xfrm flipH="1">
            <a:off x="8489523" y="3201277"/>
            <a:ext cx="7270" cy="520424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666730B-3760-D2A5-260D-096C878612F8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>
            <a:off x="8489523" y="4091033"/>
            <a:ext cx="4182" cy="435821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F5AA7A2-5F8E-9EE6-4AA4-55C0FFD5F911}"/>
              </a:ext>
            </a:extLst>
          </p:cNvPr>
          <p:cNvSpPr/>
          <p:nvPr/>
        </p:nvSpPr>
        <p:spPr>
          <a:xfrm>
            <a:off x="8655738" y="2189645"/>
            <a:ext cx="1531620" cy="1276413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531620"/>
              <a:gd name="connsiteY0" fmla="*/ 579120 h 934527"/>
              <a:gd name="connsiteX1" fmla="*/ 266700 w 1531620"/>
              <a:gd name="connsiteY1" fmla="*/ 906780 h 934527"/>
              <a:gd name="connsiteX2" fmla="*/ 1531620 w 1531620"/>
              <a:gd name="connsiteY2" fmla="*/ 0 h 934527"/>
              <a:gd name="connsiteX0" fmla="*/ 0 w 1534376"/>
              <a:gd name="connsiteY0" fmla="*/ 903643 h 1259050"/>
              <a:gd name="connsiteX1" fmla="*/ 266700 w 1534376"/>
              <a:gd name="connsiteY1" fmla="*/ 1231303 h 1259050"/>
              <a:gd name="connsiteX2" fmla="*/ 1531620 w 1534376"/>
              <a:gd name="connsiteY2" fmla="*/ 324523 h 1259050"/>
              <a:gd name="connsiteX0" fmla="*/ 0 w 1531620"/>
              <a:gd name="connsiteY0" fmla="*/ 579120 h 579120"/>
              <a:gd name="connsiteX1" fmla="*/ 1531620 w 1531620"/>
              <a:gd name="connsiteY1" fmla="*/ 0 h 579120"/>
              <a:gd name="connsiteX0" fmla="*/ 0 w 1531620"/>
              <a:gd name="connsiteY0" fmla="*/ 579120 h 782604"/>
              <a:gd name="connsiteX1" fmla="*/ 1531620 w 1531620"/>
              <a:gd name="connsiteY1" fmla="*/ 0 h 782604"/>
              <a:gd name="connsiteX0" fmla="*/ 0 w 1531620"/>
              <a:gd name="connsiteY0" fmla="*/ 1071785 h 1166073"/>
              <a:gd name="connsiteX1" fmla="*/ 1531620 w 1531620"/>
              <a:gd name="connsiteY1" fmla="*/ 492665 h 1166073"/>
              <a:gd name="connsiteX0" fmla="*/ 0 w 1531620"/>
              <a:gd name="connsiteY0" fmla="*/ 1011263 h 1276413"/>
              <a:gd name="connsiteX1" fmla="*/ 1531620 w 1531620"/>
              <a:gd name="connsiteY1" fmla="*/ 432143 h 12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31620" h="1276413">
                <a:moveTo>
                  <a:pt x="0" y="1011263"/>
                </a:moveTo>
                <a:cubicBezTo>
                  <a:pt x="647700" y="2212683"/>
                  <a:pt x="1417320" y="-1150277"/>
                  <a:pt x="1531620" y="432143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463557D-4ED1-D06C-0E5D-0F3717266F2F}"/>
              </a:ext>
            </a:extLst>
          </p:cNvPr>
          <p:cNvSpPr/>
          <p:nvPr/>
        </p:nvSpPr>
        <p:spPr>
          <a:xfrm>
            <a:off x="8610017" y="2424221"/>
            <a:ext cx="1417320" cy="1902399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613165"/>
              <a:gd name="connsiteY0" fmla="*/ 1540961 h 1933085"/>
              <a:gd name="connsiteX1" fmla="*/ 266700 w 1613165"/>
              <a:gd name="connsiteY1" fmla="*/ 1868621 h 1933085"/>
              <a:gd name="connsiteX2" fmla="*/ 1524000 w 1613165"/>
              <a:gd name="connsiteY2" fmla="*/ 413201 h 1933085"/>
              <a:gd name="connsiteX3" fmla="*/ 1417320 w 1613165"/>
              <a:gd name="connsiteY3" fmla="*/ 123641 h 1933085"/>
              <a:gd name="connsiteX0" fmla="*/ 0 w 1417320"/>
              <a:gd name="connsiteY0" fmla="*/ 1417320 h 1829700"/>
              <a:gd name="connsiteX1" fmla="*/ 266700 w 1417320"/>
              <a:gd name="connsiteY1" fmla="*/ 1744980 h 1829700"/>
              <a:gd name="connsiteX2" fmla="*/ 1417320 w 1417320"/>
              <a:gd name="connsiteY2" fmla="*/ 0 h 1829700"/>
              <a:gd name="connsiteX0" fmla="*/ 0 w 1421922"/>
              <a:gd name="connsiteY0" fmla="*/ 1625888 h 2038268"/>
              <a:gd name="connsiteX1" fmla="*/ 266700 w 1421922"/>
              <a:gd name="connsiteY1" fmla="*/ 1953548 h 2038268"/>
              <a:gd name="connsiteX2" fmla="*/ 1417320 w 1421922"/>
              <a:gd name="connsiteY2" fmla="*/ 208568 h 2038268"/>
              <a:gd name="connsiteX0" fmla="*/ 0 w 1417320"/>
              <a:gd name="connsiteY0" fmla="*/ 1417320 h 1417320"/>
              <a:gd name="connsiteX1" fmla="*/ 1417320 w 1417320"/>
              <a:gd name="connsiteY1" fmla="*/ 0 h 1417320"/>
              <a:gd name="connsiteX0" fmla="*/ 0 w 1417320"/>
              <a:gd name="connsiteY0" fmla="*/ 1417320 h 1757843"/>
              <a:gd name="connsiteX1" fmla="*/ 1417320 w 1417320"/>
              <a:gd name="connsiteY1" fmla="*/ 0 h 1757843"/>
              <a:gd name="connsiteX0" fmla="*/ 0 w 1420378"/>
              <a:gd name="connsiteY0" fmla="*/ 1611350 h 1840033"/>
              <a:gd name="connsiteX1" fmla="*/ 1417320 w 1420378"/>
              <a:gd name="connsiteY1" fmla="*/ 194030 h 1840033"/>
              <a:gd name="connsiteX0" fmla="*/ 0 w 1421899"/>
              <a:gd name="connsiteY0" fmla="*/ 1607423 h 1864948"/>
              <a:gd name="connsiteX1" fmla="*/ 1417320 w 1421899"/>
              <a:gd name="connsiteY1" fmla="*/ 190103 h 1864948"/>
              <a:gd name="connsiteX0" fmla="*/ 0 w 1417320"/>
              <a:gd name="connsiteY0" fmla="*/ 1652989 h 1902399"/>
              <a:gd name="connsiteX1" fmla="*/ 1417320 w 1417320"/>
              <a:gd name="connsiteY1" fmla="*/ 235669 h 190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17320" h="1902399">
                <a:moveTo>
                  <a:pt x="0" y="1652989"/>
                </a:moveTo>
                <a:cubicBezTo>
                  <a:pt x="601980" y="2895049"/>
                  <a:pt x="1325880" y="-968291"/>
                  <a:pt x="1417320" y="235669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91327EA-07A9-4F55-623F-D2EA2540AB2F}"/>
              </a:ext>
            </a:extLst>
          </p:cNvPr>
          <p:cNvSpPr/>
          <p:nvPr/>
        </p:nvSpPr>
        <p:spPr>
          <a:xfrm>
            <a:off x="8754798" y="3348228"/>
            <a:ext cx="1778000" cy="1201420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310640 w 1310640"/>
              <a:gd name="connsiteY0" fmla="*/ 1518974 h 1946947"/>
              <a:gd name="connsiteX1" fmla="*/ 304800 w 1310640"/>
              <a:gd name="connsiteY1" fmla="*/ 1854254 h 1946947"/>
              <a:gd name="connsiteX2" fmla="*/ 53340 w 1310640"/>
              <a:gd name="connsiteY2" fmla="*/ 40694 h 1946947"/>
              <a:gd name="connsiteX3" fmla="*/ 0 w 1310640"/>
              <a:gd name="connsiteY3" fmla="*/ 1107494 h 1946947"/>
              <a:gd name="connsiteX0" fmla="*/ 1988820 w 1988820"/>
              <a:gd name="connsiteY0" fmla="*/ 1525127 h 1953100"/>
              <a:gd name="connsiteX1" fmla="*/ 982980 w 1988820"/>
              <a:gd name="connsiteY1" fmla="*/ 1860407 h 1953100"/>
              <a:gd name="connsiteX2" fmla="*/ 731520 w 1988820"/>
              <a:gd name="connsiteY2" fmla="*/ 46847 h 1953100"/>
              <a:gd name="connsiteX3" fmla="*/ 0 w 1988820"/>
              <a:gd name="connsiteY3" fmla="*/ 946007 h 1953100"/>
              <a:gd name="connsiteX0" fmla="*/ 1988820 w 1988820"/>
              <a:gd name="connsiteY0" fmla="*/ 579120 h 944600"/>
              <a:gd name="connsiteX1" fmla="*/ 982980 w 1988820"/>
              <a:gd name="connsiteY1" fmla="*/ 914400 h 944600"/>
              <a:gd name="connsiteX2" fmla="*/ 0 w 1988820"/>
              <a:gd name="connsiteY2" fmla="*/ 0 h 944600"/>
              <a:gd name="connsiteX0" fmla="*/ 1828800 w 1828800"/>
              <a:gd name="connsiteY0" fmla="*/ 411480 h 924846"/>
              <a:gd name="connsiteX1" fmla="*/ 982980 w 1828800"/>
              <a:gd name="connsiteY1" fmla="*/ 914400 h 924846"/>
              <a:gd name="connsiteX2" fmla="*/ 0 w 1828800"/>
              <a:gd name="connsiteY2" fmla="*/ 0 h 924846"/>
              <a:gd name="connsiteX0" fmla="*/ 1828800 w 1828800"/>
              <a:gd name="connsiteY0" fmla="*/ 411480 h 411480"/>
              <a:gd name="connsiteX1" fmla="*/ 0 w 1828800"/>
              <a:gd name="connsiteY1" fmla="*/ 0 h 411480"/>
              <a:gd name="connsiteX0" fmla="*/ 1828800 w 1828800"/>
              <a:gd name="connsiteY0" fmla="*/ 535157 h 535157"/>
              <a:gd name="connsiteX1" fmla="*/ 0 w 1828800"/>
              <a:gd name="connsiteY1" fmla="*/ 123677 h 535157"/>
              <a:gd name="connsiteX0" fmla="*/ 1828800 w 1828800"/>
              <a:gd name="connsiteY0" fmla="*/ 488760 h 594976"/>
              <a:gd name="connsiteX1" fmla="*/ 0 w 1828800"/>
              <a:gd name="connsiteY1" fmla="*/ 77280 h 594976"/>
              <a:gd name="connsiteX0" fmla="*/ 1828800 w 1828800"/>
              <a:gd name="connsiteY0" fmla="*/ 584925 h 675542"/>
              <a:gd name="connsiteX1" fmla="*/ 0 w 1828800"/>
              <a:gd name="connsiteY1" fmla="*/ 173445 h 675542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78000" h="1201420">
                <a:moveTo>
                  <a:pt x="1778000" y="0"/>
                </a:moveTo>
                <a:cubicBezTo>
                  <a:pt x="1588770" y="1380490"/>
                  <a:pt x="765175" y="716915"/>
                  <a:pt x="0" y="1201420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E460701-D15B-3BFF-79F7-35C537699FA1}"/>
              </a:ext>
            </a:extLst>
          </p:cNvPr>
          <p:cNvSpPr/>
          <p:nvPr/>
        </p:nvSpPr>
        <p:spPr>
          <a:xfrm>
            <a:off x="8960537" y="3350768"/>
            <a:ext cx="1576705" cy="492836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630680 w 1630680"/>
              <a:gd name="connsiteY0" fmla="*/ 1234440 h 1645056"/>
              <a:gd name="connsiteX1" fmla="*/ 624840 w 1630680"/>
              <a:gd name="connsiteY1" fmla="*/ 1569720 h 1645056"/>
              <a:gd name="connsiteX2" fmla="*/ 0 w 1630680"/>
              <a:gd name="connsiteY2" fmla="*/ 0 h 1645056"/>
              <a:gd name="connsiteX0" fmla="*/ 1630680 w 1630680"/>
              <a:gd name="connsiteY0" fmla="*/ 1393883 h 1804499"/>
              <a:gd name="connsiteX1" fmla="*/ 624840 w 1630680"/>
              <a:gd name="connsiteY1" fmla="*/ 1729163 h 1804499"/>
              <a:gd name="connsiteX2" fmla="*/ 0 w 1630680"/>
              <a:gd name="connsiteY2" fmla="*/ 159443 h 1804499"/>
              <a:gd name="connsiteX0" fmla="*/ 1576705 w 1576705"/>
              <a:gd name="connsiteY0" fmla="*/ 0 h 1976605"/>
              <a:gd name="connsiteX1" fmla="*/ 624840 w 1576705"/>
              <a:gd name="connsiteY1" fmla="*/ 1960880 h 1976605"/>
              <a:gd name="connsiteX2" fmla="*/ 0 w 1576705"/>
              <a:gd name="connsiteY2" fmla="*/ 391160 h 1976605"/>
              <a:gd name="connsiteX0" fmla="*/ 1576705 w 1576705"/>
              <a:gd name="connsiteY0" fmla="*/ 0 h 492836"/>
              <a:gd name="connsiteX1" fmla="*/ 808990 w 1576705"/>
              <a:gd name="connsiteY1" fmla="*/ 430530 h 492836"/>
              <a:gd name="connsiteX2" fmla="*/ 0 w 1576705"/>
              <a:gd name="connsiteY2" fmla="*/ 391160 h 492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6705" h="492836">
                <a:moveTo>
                  <a:pt x="1576705" y="0"/>
                </a:moveTo>
                <a:cubicBezTo>
                  <a:pt x="1178560" y="290830"/>
                  <a:pt x="1080770" y="636270"/>
                  <a:pt x="808990" y="430530"/>
                </a:cubicBezTo>
                <a:cubicBezTo>
                  <a:pt x="537210" y="224790"/>
                  <a:pt x="602615" y="-356235"/>
                  <a:pt x="0" y="391160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5B5DFFF-0D2B-0465-36C3-78B6FCE91B4C}"/>
              </a:ext>
            </a:extLst>
          </p:cNvPr>
          <p:cNvSpPr/>
          <p:nvPr/>
        </p:nvSpPr>
        <p:spPr>
          <a:xfrm>
            <a:off x="8655738" y="2189645"/>
            <a:ext cx="1531620" cy="1276413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531620"/>
              <a:gd name="connsiteY0" fmla="*/ 579120 h 934527"/>
              <a:gd name="connsiteX1" fmla="*/ 266700 w 1531620"/>
              <a:gd name="connsiteY1" fmla="*/ 906780 h 934527"/>
              <a:gd name="connsiteX2" fmla="*/ 1531620 w 1531620"/>
              <a:gd name="connsiteY2" fmla="*/ 0 h 934527"/>
              <a:gd name="connsiteX0" fmla="*/ 0 w 1534376"/>
              <a:gd name="connsiteY0" fmla="*/ 903643 h 1259050"/>
              <a:gd name="connsiteX1" fmla="*/ 266700 w 1534376"/>
              <a:gd name="connsiteY1" fmla="*/ 1231303 h 1259050"/>
              <a:gd name="connsiteX2" fmla="*/ 1531620 w 1534376"/>
              <a:gd name="connsiteY2" fmla="*/ 324523 h 1259050"/>
              <a:gd name="connsiteX0" fmla="*/ 0 w 1531620"/>
              <a:gd name="connsiteY0" fmla="*/ 579120 h 579120"/>
              <a:gd name="connsiteX1" fmla="*/ 1531620 w 1531620"/>
              <a:gd name="connsiteY1" fmla="*/ 0 h 579120"/>
              <a:gd name="connsiteX0" fmla="*/ 0 w 1531620"/>
              <a:gd name="connsiteY0" fmla="*/ 579120 h 782604"/>
              <a:gd name="connsiteX1" fmla="*/ 1531620 w 1531620"/>
              <a:gd name="connsiteY1" fmla="*/ 0 h 782604"/>
              <a:gd name="connsiteX0" fmla="*/ 0 w 1531620"/>
              <a:gd name="connsiteY0" fmla="*/ 1071785 h 1166073"/>
              <a:gd name="connsiteX1" fmla="*/ 1531620 w 1531620"/>
              <a:gd name="connsiteY1" fmla="*/ 492665 h 1166073"/>
              <a:gd name="connsiteX0" fmla="*/ 0 w 1531620"/>
              <a:gd name="connsiteY0" fmla="*/ 1011263 h 1276413"/>
              <a:gd name="connsiteX1" fmla="*/ 1531620 w 1531620"/>
              <a:gd name="connsiteY1" fmla="*/ 432143 h 12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31620" h="1276413">
                <a:moveTo>
                  <a:pt x="0" y="1011263"/>
                </a:moveTo>
                <a:cubicBezTo>
                  <a:pt x="647700" y="2212683"/>
                  <a:pt x="1417320" y="-1150277"/>
                  <a:pt x="1531620" y="432143"/>
                </a:cubicBezTo>
              </a:path>
            </a:pathLst>
          </a:custGeom>
          <a:noFill/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0982073-16EF-5E3A-8863-177228E585E1}"/>
              </a:ext>
            </a:extLst>
          </p:cNvPr>
          <p:cNvSpPr/>
          <p:nvPr/>
        </p:nvSpPr>
        <p:spPr>
          <a:xfrm>
            <a:off x="8754798" y="3348228"/>
            <a:ext cx="1778000" cy="1201420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310640 w 1310640"/>
              <a:gd name="connsiteY0" fmla="*/ 1518974 h 1946947"/>
              <a:gd name="connsiteX1" fmla="*/ 304800 w 1310640"/>
              <a:gd name="connsiteY1" fmla="*/ 1854254 h 1946947"/>
              <a:gd name="connsiteX2" fmla="*/ 53340 w 1310640"/>
              <a:gd name="connsiteY2" fmla="*/ 40694 h 1946947"/>
              <a:gd name="connsiteX3" fmla="*/ 0 w 1310640"/>
              <a:gd name="connsiteY3" fmla="*/ 1107494 h 1946947"/>
              <a:gd name="connsiteX0" fmla="*/ 1988820 w 1988820"/>
              <a:gd name="connsiteY0" fmla="*/ 1525127 h 1953100"/>
              <a:gd name="connsiteX1" fmla="*/ 982980 w 1988820"/>
              <a:gd name="connsiteY1" fmla="*/ 1860407 h 1953100"/>
              <a:gd name="connsiteX2" fmla="*/ 731520 w 1988820"/>
              <a:gd name="connsiteY2" fmla="*/ 46847 h 1953100"/>
              <a:gd name="connsiteX3" fmla="*/ 0 w 1988820"/>
              <a:gd name="connsiteY3" fmla="*/ 946007 h 1953100"/>
              <a:gd name="connsiteX0" fmla="*/ 1988820 w 1988820"/>
              <a:gd name="connsiteY0" fmla="*/ 579120 h 944600"/>
              <a:gd name="connsiteX1" fmla="*/ 982980 w 1988820"/>
              <a:gd name="connsiteY1" fmla="*/ 914400 h 944600"/>
              <a:gd name="connsiteX2" fmla="*/ 0 w 1988820"/>
              <a:gd name="connsiteY2" fmla="*/ 0 h 944600"/>
              <a:gd name="connsiteX0" fmla="*/ 1828800 w 1828800"/>
              <a:gd name="connsiteY0" fmla="*/ 411480 h 924846"/>
              <a:gd name="connsiteX1" fmla="*/ 982980 w 1828800"/>
              <a:gd name="connsiteY1" fmla="*/ 914400 h 924846"/>
              <a:gd name="connsiteX2" fmla="*/ 0 w 1828800"/>
              <a:gd name="connsiteY2" fmla="*/ 0 h 924846"/>
              <a:gd name="connsiteX0" fmla="*/ 1828800 w 1828800"/>
              <a:gd name="connsiteY0" fmla="*/ 411480 h 411480"/>
              <a:gd name="connsiteX1" fmla="*/ 0 w 1828800"/>
              <a:gd name="connsiteY1" fmla="*/ 0 h 411480"/>
              <a:gd name="connsiteX0" fmla="*/ 1828800 w 1828800"/>
              <a:gd name="connsiteY0" fmla="*/ 535157 h 535157"/>
              <a:gd name="connsiteX1" fmla="*/ 0 w 1828800"/>
              <a:gd name="connsiteY1" fmla="*/ 123677 h 535157"/>
              <a:gd name="connsiteX0" fmla="*/ 1828800 w 1828800"/>
              <a:gd name="connsiteY0" fmla="*/ 488760 h 594976"/>
              <a:gd name="connsiteX1" fmla="*/ 0 w 1828800"/>
              <a:gd name="connsiteY1" fmla="*/ 77280 h 594976"/>
              <a:gd name="connsiteX0" fmla="*/ 1828800 w 1828800"/>
              <a:gd name="connsiteY0" fmla="*/ 584925 h 675542"/>
              <a:gd name="connsiteX1" fmla="*/ 0 w 1828800"/>
              <a:gd name="connsiteY1" fmla="*/ 173445 h 675542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78000" h="1201420">
                <a:moveTo>
                  <a:pt x="1778000" y="0"/>
                </a:moveTo>
                <a:cubicBezTo>
                  <a:pt x="1588770" y="1380490"/>
                  <a:pt x="765175" y="716915"/>
                  <a:pt x="0" y="1201420"/>
                </a:cubicBezTo>
              </a:path>
            </a:pathLst>
          </a:custGeom>
          <a:noFill/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7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24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876123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2797693720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22318419 Minimalist sales pitch_Win32_v3" id="{94A97C69-66A9-4087-9F82-0ACADC7B1165}" vid="{910C8C3F-0EFE-4D8C-9BA0-48E193664E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9BF405E-7930-4D5C-ABB3-493E9D6D6C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1F447F-FAA8-4106-988B-648F3C8ED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EA97235-BEC4-4F82-87A8-2F5DAD53B5F9}">
  <ds:schemaRefs>
    <ds:schemaRef ds:uri="http://purl.org/dc/elements/1.1/"/>
    <ds:schemaRef ds:uri="http://schemas.microsoft.com/office/2006/documentManagement/types"/>
    <ds:schemaRef ds:uri="230e9df3-be65-4c73-a93b-d1236ebd677e"/>
    <ds:schemaRef ds:uri="http://purl.org/dc/dcmitype/"/>
    <ds:schemaRef ds:uri="http://schemas.microsoft.com/sharepoint/v3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16c05727-aa75-4e4a-9b5f-8a80a1165891"/>
    <ds:schemaRef ds:uri="71af3243-3dd4-4a8d-8c0d-dd76da1f02a5"/>
    <ds:schemaRef ds:uri="http://purl.org/dc/terms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sales pitch</Template>
  <TotalTime>15017</TotalTime>
  <Words>2067</Words>
  <Application>Microsoft Office PowerPoint</Application>
  <PresentationFormat>Widescreen</PresentationFormat>
  <Paragraphs>381</Paragraphs>
  <Slides>24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Arial Unicode MS</vt:lpstr>
      <vt:lpstr>Calibri</vt:lpstr>
      <vt:lpstr>Courier New</vt:lpstr>
      <vt:lpstr>Tenorite</vt:lpstr>
      <vt:lpstr>Times New Roman</vt:lpstr>
      <vt:lpstr>Monoline</vt:lpstr>
      <vt:lpstr>Exercise 18</vt:lpstr>
      <vt:lpstr>Exercise 18 Solution</vt:lpstr>
      <vt:lpstr>Administrivia and  Announcements</vt:lpstr>
      <vt:lpstr>Summary Functions</vt:lpstr>
      <vt:lpstr>Last Time: Interprocedural Analysis</vt:lpstr>
      <vt:lpstr>Exploding Supergraphs</vt:lpstr>
      <vt:lpstr>Lecture Outline</vt:lpstr>
      <vt:lpstr>Intuition</vt:lpstr>
      <vt:lpstr>Intuition</vt:lpstr>
      <vt:lpstr>Lecture Outline</vt:lpstr>
      <vt:lpstr>Interprocedural MOD/REF Analysis</vt:lpstr>
      <vt:lpstr>Interprocedural MOD/REF Analysis</vt:lpstr>
      <vt:lpstr>Interprocedural MOD/REF Analysis</vt:lpstr>
      <vt:lpstr>Interprocedural MOD/REF Analysis</vt:lpstr>
      <vt:lpstr>Interprocedural MOD/REF Analysis</vt:lpstr>
      <vt:lpstr>Interprocedural MOD/REF Analysis</vt:lpstr>
      <vt:lpstr>Interprocedural MOD/REF Analysis</vt:lpstr>
      <vt:lpstr>Lecture Outline</vt:lpstr>
      <vt:lpstr>Interprocedural MOD/REF Analysis</vt:lpstr>
      <vt:lpstr>Last Time: Gmod &amp; GREF Computation</vt:lpstr>
      <vt:lpstr>Lecture Outline</vt:lpstr>
      <vt:lpstr>Abstract Summaries</vt:lpstr>
      <vt:lpstr>Abstract Summaries</vt:lpstr>
      <vt:lpstr>Wrap-up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Drew's Cool 677 Slides</dc:title>
  <dc:creator>Davidson, Drew</dc:creator>
  <cp:lastModifiedBy>Davidson, Drew</cp:lastModifiedBy>
  <cp:revision>77</cp:revision>
  <dcterms:created xsi:type="dcterms:W3CDTF">2023-08-21T14:00:41Z</dcterms:created>
  <dcterms:modified xsi:type="dcterms:W3CDTF">2026-10-12T17:23:42Z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