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7"/>
  </p:notesMasterIdLst>
  <p:handoutMasterIdLst>
    <p:handoutMasterId r:id="rId38"/>
  </p:handoutMasterIdLst>
  <p:sldIdLst>
    <p:sldId id="295" r:id="rId5"/>
    <p:sldId id="1300" r:id="rId6"/>
    <p:sldId id="1301" r:id="rId7"/>
    <p:sldId id="1307" r:id="rId8"/>
    <p:sldId id="1060" r:id="rId9"/>
    <p:sldId id="1309" r:id="rId10"/>
    <p:sldId id="1310" r:id="rId11"/>
    <p:sldId id="256" r:id="rId12"/>
    <p:sldId id="1226" r:id="rId13"/>
    <p:sldId id="1278" r:id="rId14"/>
    <p:sldId id="1289" r:id="rId15"/>
    <p:sldId id="1290" r:id="rId16"/>
    <p:sldId id="1303" r:id="rId17"/>
    <p:sldId id="1329" r:id="rId18"/>
    <p:sldId id="1311" r:id="rId19"/>
    <p:sldId id="1320" r:id="rId20"/>
    <p:sldId id="1313" r:id="rId21"/>
    <p:sldId id="1315" r:id="rId22"/>
    <p:sldId id="1318" r:id="rId23"/>
    <p:sldId id="1317" r:id="rId24"/>
    <p:sldId id="1321" r:id="rId25"/>
    <p:sldId id="1322" r:id="rId26"/>
    <p:sldId id="1323" r:id="rId27"/>
    <p:sldId id="1324" r:id="rId28"/>
    <p:sldId id="1330" r:id="rId29"/>
    <p:sldId id="1326" r:id="rId30"/>
    <p:sldId id="1327" r:id="rId31"/>
    <p:sldId id="1331" r:id="rId32"/>
    <p:sldId id="1332" r:id="rId33"/>
    <p:sldId id="1333" r:id="rId34"/>
    <p:sldId id="1298" r:id="rId35"/>
    <p:sldId id="116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09T19:43:16.1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10551 11195 58 0,'0'0'20'0,"0"0"-15"0,0 0 2 16,0 0 1-16,0-18 9 0,0 0 2 0,0 18 3 15,0 0-10-15,17-18 18 0,-17-2-14 0,0 20-1 16,0-18-7-16,0 18-1 0,0 0 0 0,0 0 0 0,0-18 8 0,0 18-6 16,0 0 8-16,0 0-7 0,0 0 0 0,19 0 8 0,-19 0-10 0,0 0-2 15,0 0 0-15,0 0 6 0,0 0 1 0,0 0-2 0,0 0-5 16,0 0 6-16,0 0-6 0,0 0 5 0,0 0-5 0,0 0-1 16,0 0 6-16,0 0-2 0,0 0-1 0,0 0 2 15,0 0-5-15,0 0-3 0,0 0 4 0,0-18 10 16,0 18-13-16,0 0-2 0,-19 0 2 0,19 0 2 15,0-19-2-15,0 19-2 0,-17 0 0 0,1-19 1 0,16 19 0 16,0 0 2-16,-20-18-1 0,20 18-1 0,-16 0-1 16,16 0 0-16,0 0 0 0,-20 0 1 0,20 0-2 0,-19 0 0 15,19 18 0-15,-17-18 1 0,17 19 2 0,-19 0-2 16,19-1-2-16,-22 0 0 0,22 0 1 0,0-18 0 16,0 20 0-16,-17-2 0 0,17 0 0 0,0 0 0 0,0 19-1 15,0-37 1-15,0 37 1 0,0-19-1 0,0 2 0 0,17-2 0 16,-17-18 0-16,22 18 2 0,-22 0-1 0,0-18-1 15,19 0 0-15,-19 20 1 0,0-20-1 0,17 0 0 0,-17 0-1 0,19-20 0 16,-19 20 0-16,0-18 0 0,20 18 0 0,-20 0 1 0,0-36-4 0,16 16-3 16,-16-16 1-16,20 36 4 0,-20-37 0 0,0 0 1 15,16 19 0-15,-16-20 0 0,0 20 1 0,0 0 1 16,0 0 0-16,0 18-1 0,0 0 1 0,0 0 3 16,0 0-2-16,0 0 1 0,0 36 3 0,0-36-3 0,17 56 4 15,-17-20-1-15,0 1-4 0,0 0-1 0,0 1 0 0,0 53 3 0,0 20 2 16,0-19-3-16,0-55-1 0,0 38 3 15,-17-39-1-15,1 38-2 0,16-57-1 0,-20 58 0 0,20-57 0 16,-36 55 0-16,17-53-1 0,2 34-1 0,-24-16 2 0,24-20 1 16,17 1-2-16,-16-2-1 0,-4-17-2 0,20 20-3 0,-36-20-9 0,17 18-8 15,2-18-8-15,-2 0-14 0,-3 0-11 0,2-18-3 16,20-2-6-16,-13 3 26 0,13-2-46 0,0 19 45 0,0-37-12 16,0 18 37-16,0 19-39 0</inkml:trace>
  <inkml:trace contextRef="#ctx0" brushRef="#br0" timeOffset="782.78">10997 11067 45 0,'0'0'0'0,"0"0"23"0,0 0-13 16,0 0-3-16,0 0 0 0,0 0 13 0,0-19 3 0,0 19-10 16,0 0 0-16,0 0 14 0,0-19-1 0,0 19-14 0,0 0 1 15,0 0 0-15,0 0 1 0,0-18 18 0,0 18-4 0,0 0-4 16,0 0-3-16,0 0-11 0,0 0 13 0,0 0-13 0,0 0 8 15,0 0-12-15,0 0 2 0,0 0 13 0,0 0-15 16,0 0-2-16,0 0 8 0,0 0-4 0,0 0-2 0,16 0 1 16,-16 0-5-16,20 0 2 0,-4 18-1 0,4-18-1 15,-1 0-1-15,-5 0 1 0,27 19-1 16,-21-19-1-16,-20 0 1 0,36 0 0 0,-36 0-1 0,19 19-1 0,-2-19-1 16,2 0-5-16,-19 0 0 0,0 0-2 0,17 0-16 0,-17 0-14 15,0 0 14-15,0 0-36 0,0 0-16 0,0 0-9 0,0 0 12 16,0 0 50-16,0 0 8 0,-17 0-8 0,17 0-26 15</inkml:trace>
  <inkml:trace contextRef="#ctx0" brushRef="#br0" timeOffset="965.85">11102 10827 72 0,'0'0'83'16,"0"18"-32"-16,0-18-28 0,0 0-1 0,-14 18 34 0,14 1-41 16,0-19-2-16,0 19 9 0,0-1-11 0,-19-18 9 15,19 19-5-15,0-2-10 0,0-17 2 0,0 18 0 0,0 20 1 16,0-38-5-16,0 18 4 0,0 1-1 0,0 0-5 0,0-19 1 15,0 18-1-15,0-18-1 0,19 18 1 0,-19 0 1 0,0 2-1 0,0-20-1 16,0 18 1-16,0 18-1 0,0-36 0 0,0 19-3 0,0-1-8 16,0 1-1-16,0-19-4 0,0 18-29 0,14 0-19 0,-14 2 25 15,0-20-4-15,0 18-42 0,0-18 29 0,19 0-25 0</inkml:trace>
  <inkml:trace contextRef="#ctx0" brushRef="#br0" timeOffset="1216.84">11473 10993 63 0,'0'0'22'0,"0"0"9"0,0 0-16 15,22 0 16-15,-22 18 7 0,0 0-19 0,0-18 17 0,0 19-20 16,16 0-1-16,-16-1 9 0,0 0-14 0,0 0-2 0,39 20 17 15,-39-20-21-15,0 19 0 0,0-37-2 0,0 37 0 16,17 55 2-16,-17-92-3 0,19 38-1 0,-19-21-2 16,0 20-14-16,0-37-1 0,0 38-40 0,0-20-25 15,0 0 39-15,0-18 6 0,0 18-8 0,-19-18-26 0</inkml:trace>
  <inkml:trace contextRef="#ctx0" brushRef="#br0" timeOffset="1416.15">11453 11214 92 0,'0'0'36'0,"0"0"25"0,0 0-35 0,0 18 18 0,0-18-21 0,0 19 18 0,0-19-9 16,20 0-19-16,-20 18 10 0,0-18-12 0,22 0 7 15,-6 18-3-15,-16-18-2 0,20 0-7 0,-1 0 4 0,-19 0-7 16,0 0 1-16,17 0 2 0,19 0 1 0,-36 0-4 16,19-18-2-16,-2 18 1 0,5 0-1 0,-22-18-2 0,16 18 0 15,4 0-8-15,-20-19 2 0,19 1-38 0,-19 18 21 0,17 0-42 16,-17 0 22-16,19 0-64 0,-19-19 57 0,0 19 12 0,0 0-57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09T19:51:00.3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1733 6973 126 0,'0'0'2'0,"0"17"5"0,-19-17-3 16,19 0 8-16,0 19-5 0,0-19 8 0,0 0 2 15,0 0-9-15,-17 19 7 0,17-19-8 0,0 0 0 0,0 0 9 16,0 0-7-16,0-19-1 0,0 19 0 0,0-19-2 16,0 19 0-16,17 0 3 0,-17 0 2 0,19-17-5 15,-19 17-2-15,22 0 3 0,-5 0 1 0,-17 0-4 16,19 17 2-16,-19-17-4 0,20 38 3 0,-4-19 0 0,4 17-2 16,-20-18-2-16,36 37 2 0,-36 2-1 0,16-21-1 15,6 55 0-15,-22-35-1 0,17-18 1 0,-17 17 0 0,0 37 1 0,19-18-1 16,-19 18 0-16,0 18 1 0,0-53-1 15,0 53 0-15,0-54-1 0,20 54 5 0,-20 0 2 0,0-36-6 16,16 38 3-16,-16-39-3 0,0 56-1 0,20 0 0 0,-20-75 0 16,0 20 0-16,16 56 0 0,20-20 1 0,-36 19-1 0,0-73-2 15,17 73 0-15,-17-74 3 0,0 20-2 0,22 35-6 0,-22-37 5 16,19 37 0-16,-19-54 3 0,20-18-1 0,-20 72 0 0,16 1 0 16,4-74 1-16,-4 73-2 0,-16-73 1 0,20 56 1 0,-20-40 0 15,0-14 0-15,0 52-1 0,19-16-1 0,-19 16 2 16,0-53-1-16,14 34-1 0,-14 22-1 0,0-58 2 0,0 20 0 15,0-20-1-15,0 56 0 0,0-18 0 0,0 18 2 0,-14-18 0 16,14-18-1-16,0-19 0 0,0 36 1 0,0-36 0 0,0 37 0 16,-19 1 0-16,19-39-1 0,0 1 1 0,0 37 0 0,0-38-1 15,-20 1 1-15,20 19 0 0,0-19-1 0,0 17 1 0,0-34-1 0,0 16 1 16,0-17-1-16,0-2 1 0,0 39 1 0,-16-18 0 0,16-20 0 16,0 0 0-16,0 1 2 0,0-19-3 0,-20 17-1 15,20 3 3-15,0-2-2 0,0 0 2 0,-16 0-1 0,16-18-1 16,0 20-1-16,0-2 2 0,-20 0 1 0,20-1-2 0,0-17-1 15,0 20 3-15,0-1 0 0,-19-19 0 0,19 17 2 0,0 2 0 16,0-19-1-16,-22 0-2 0,22 0 0 0,0 0 0 0,0 0 1 16,0 0 5-16,0 0-7 0,0 0 1 15,0-19-2-15,0 19 2 0,0-17-1 0,0 17-1 0,0 0-1 0,0 0 1 16,22 0 0-16,-22 0 2 0,0-19-1 0,19 19-1 16,-19 0 0-16,0 0 0 0,20 0 1 0,-20 0 1 0,0 0-2 0,16 0-3 15,-16 0 4-15,20 0 1 0,-20 0 0 0,16-20-1 16,-16 20-1-16,20 0 0 0,-20 0 0 0,19-17 0 0,-5 17 0 15,5 0 1-15,3 0-3 0,-2-18 2 0,-4 18 2 0,4-18-2 0,-1 18-1 16,-2-20 1-16,2 20 0 0,14-18-1 0,9 0 0 16,-6 18 2-16,-17 0 1 0,-2-18 0 0,19 18 0 0,0 0-3 0,2-20 2 15,-18 20 0-15,16-17 0 0,19 17 0 0,-16 0-2 16,-3-19 0-16,-17 19 0 0,70 0 2 0,-73 0 0 16,45-18-2-16,-8 18 1 0,-15 0 0 0,-24 0 0 0,6-18 1 15,38 18-3-15,-3 0 2 0,-19 0 0 0,3 0 0 0,-3 0 0 0,38 0-1 0,-21 0 0 16,25 0 1-16,-43 0 0 0,-18 0 0 0,58 0 0 15,-1 0-1-15,-4 0 1 0,7 0-2 0,-41 0 1 16,3 0 1-16,16 18 2 0,20-18-1 0,-39 0 0 0,39 0 2 16,-20 0-4-16,-19 0 0 0,16 0 1 0,26 0 0 0,-6 0 0 15,-17 0 0-15,20 0 1 0,-6 0-2 0,-8 0 0 16,-25 0 1-16,33-18 1 0,-8 18-1 0,-25 0 0 16,36 0-1-16,22 0 0 0,-22 0 1 15,-36 0-1-15,58 0 1 0,-22 18 0 0,-14-18 1 16,14 18-3-16,-20 1 0 0,-10-19 3 0,30 0-1 15,-33 17-3-15,-6-17 2 0,64 20-2 0,-61-20 2 0,-3 18 2 0,25-18-2 16,-19 0 3-16,-3 18-2 0,55-18-2 0,-52 0 2 16,13 0-1-16,-16 0 2 0,58 0 2 0,-58 0-4 15,-16 0 2-15,54 0-2 0,-38 0 2 0,-16 0-1 0,49 0 1 0,-8-18 0 16,11 18 0-16,-36 0-3 0,22-18 2 0,14 18 2 16,-53 0-2-16,14 0 1 0,9 0-3 0,-6 0 2 0,55-20 0 0,-52 20 1 15,52 0 0-15,-55 0-2 0,58 0 0 0,-41 0-1 0,41-17 3 0,-20 17-1 16,18 0 1-16,-37 0-1 0,0-19 2 0,-21 19-3 15,79-18 3-15,-2 18-2 0,-56 0-1 0,-19-18 0 0,78-2 2 16,-23 2 1-16,-36 18-2 0,36-36-1 0,20 16 0 0,-20 3 3 16,-32 17-3-16,-4-19 3 0,33 1-2 0,7 0 0 15,-40 18 0-15,92-20 0 0,-53 2 1 0,-58 18-2 0,19 0 2 16,39 0 1-16,-58 0-1 0,19 0-2 0,37 0 0 0,-18 0 0 16,18 0 0-16,-54 0 1 0,-2 0 0 0,33 18 2 0,-27-18-1 15,49 20-2-15,-58-20-1 0,28 18 2 0,11-18-1 16,-36 0 0-16,3 18-1 0,72 1 3 0,-78-19-2 0,44 0-1 15,-41 17 2-15,36-17 0 0,22 0-1 0,17 20 4 16,-72-20-2-16,13 0 0 0,1 0-1 16,24 0 0-16,31 0 3 0,-50 0-3 0,-19 0 0 15,30 0 0-15,9 0 1 0,13 0-1 16,-16-20 0-16,-56 20-1 0,53 0 3 0,-17 0 0 0,1 0-1 16,-20 0-2-16,2 0 1 0,37 0 1 0,-58-17 0 15,74 17 1-15,-33 0 0 0,14-19-5 0,-19 1 5 16,-34 18-1-16,39-18 1 0,-2 18-1 0,-21-20-1 15,21 2 1-15,-1 0 1 0,-35 18-3 0,32-18 2 16,-13-2 0-16,0 20-1 0,-3-17 0 0,19-2 2 16,-41 19-2-16,27-18-1 0,15-1 1 0,-20 0 1 0,-1 19-2 15,-35-18 2-15,39 18-1 0,-3-17 1 0,-16-2-2 0,-1 19 2 16,-2 0-1-16,18-20 3 0,-18 3-4 0,2 17-1 16,20-19 2-16,-39 19 1 0,20-18 2 0,-1 18-4 0,-2-19-1 15,2 19 2-15,-2-18 0 0,-17 18 0 0,58-19 0 0,-42-18 0 16,-16 37 1-16,39-36-2 0,-3 17 0 0,-19-18 3 15,2 37 0-15,14-37 0 0,-11-19-2 0,17 20-2 16,-39 18 3-16,0-19 0 0,17-19 1 0,2 20-1 0,-19 18 0 16,17-57 1-16,-17 2 0 0,0-1-2 0,0 37 1 0,0-56 0 15,0 57 1-15,0-38-1 0,0-18 2 0,0 55-1 16,0 0-2-16,-17-36 2 0,17 37-2 0,0-58 3 0,-19-17 0 16,2 38-2-16,17 36-2 0,0-36 2 0,-19 17 1 15,19-18-1-15,-20 38 0 0,20 16-2 0,-22-53 2 16,22 36-2-16,-33-54 3 0,33 16-3 0,-19 20 4 15,2 19-1-15,17-39 5 0,-19 1-6 0,19 18 0 0,-17-17 0 16,17-20 0-16,0 58-2 0,-19-40 2 0,19 38-1 16,0-36 1-16,-20 0-1 0,20-1-1 0,0 36 1 0,-16 20 1 15,16-56 2-15,-23 18-2 0,23 20-2 0,0-20 2 0,-16 2 1 16,-3-2-2-16,19 39 0 0,-17-3-1 0,17-17 1 0,-19 1 1 16,2-20 0-16,17 39-2 0,0-3 1 0,-19 1 0 0,-1 2-1 15,4-39-1-15,16 19 4 0,-23 0-2 0,4-17-6 0,2-2-3 16,17 0 4-16,0 38 5 0,-16-56-1 0,16 37 1 15,0-54-2-15,-19 17 2 0,19 18-1 0,0-17 1 0,0 36-1 16,0-56-1-16,0 18 1 0,0 58 2 0,19-132 0 16,-19 114-1-16,0 15 0 0,0 2-1 15,0-19 2-15,0 37-1 0,0-17 0 0,0-2 0 0,0 19-1 16,0-19 0-16,0 19 1 0,-19-19-3 0,19 19 1 16,0-17-2-16,0 17 2 0,0 0-2 0,-17 0 3 0,17 0 1 0,0-20 0 15,0 20-1-15,-19 0 0 0,19-18 0 0,-20 18 1 16,20 0 1-16,0-18 0 0,-16 18-1 0,16 0 0 0,0-19 0 0,0 19 0 15,-20-17 1-15,20 17-1 0,-22-19 2 0,22 19-2 16,-17 0 0-16,17-19 3 0,-16 19-2 0,16 0 0 16,-19 0-1-16,2-19 1 0,17 19-1 0,-19 0-1 0,-17 0 2 15,16 0-2-15,-2 0 2 0,3 0-1 0,5 0 0 0,14 0 0 16,-39 0-1-16,23 0 1 0,-4 0 1 0,4 0-1 0,-4 0 1 0,-21 0-2 16,7 0 1-16,15 0 0 0,-17 0 0 0,0 0-1 15,17 0 0-15,-20 0 1 0,3 0 2 0,0 0-1 0,-19-17-1 16,38 17 0-16,-5 0 0 0,-31 0 3 0,18-19-1 0,15 19-1 15,1 0-1-15,-73-19 4 0,57 19-6 0,-4 0 3 16,3-18 0-16,-20 18-1 0,1 0 1 0,36 0-1 16,-17 0 0-16,-39 0 0 0,56 0 0 0,-17 0 0 0,-20 18 0 15,18-18 0-15,21 0 0 0,-55 0 1 0,17 19-1 0,-20-19 2 0,39 0-2 16,-3 0 0-16,3 0 0 0,-38 19 1 0,38-19-1 0,-42 0 0 16,-30 0 0-16,31 0 0 0,44 0 0 0,-23 0 1 15,-16-19-2-15,34 19 0 0,-18-19 1 0,20 19 1 16,0 0-2-16,-22-18 1 0,-14 18 0 0,17-19 2 0,16 19-2 0,3 0 1 15,-19-17 0-15,-3 17-1 0,38 0 1 0,-13 0-1 0,-22-21 1 16,0 21-1-16,-1 0 0 0,20 0 2 0,17 0-2 16,-17 0 0-16,-22 0 0 0,5 0 1 0,34 0-1 0,-17 0-1 0,17 0 2 15,-20 0-1-15,-14 0 1 0,-2 0-2 0,-23 0 0 0,45 0 1 16,-22 0 0-16,36 0 0 0,-17 0 1 0,-6 0-2 0,-10 0 1 16,-1 21 2-16,-8-21-2 0,9 0-3 0,35 0 3 0,-58 0 6 15,20 0-4-15,0 0-3 0,-17 17 1 0,-3-17 2 16,20 0 0-16,19 0-1 0,-6 19-1 0,-27-19-1 15,50 0 1-15,-59 18 1 0,45-18 0 0,-42 0-1 0,-2 19-1 16,8-19 2-16,33 0 0 0,-42 19-1 0,-49-19-1 16,88 0 1-16,-33 0-1 0,-19 0 1 0,52 0 1 15,-33 0-2-15,-5 0 2 0,43 0-2 0,-4 0 2 0,2 0 0 0,-42 0 4 16,26 0-4-16,-20-19-1 0,-22 19 0 0,58 0-1 16,-58 0 2-16,58 0 0 0,-36-19 1 0,-335 19-1 15,150 0-3 1,-59 19 1-1,134 0 4 1,90-19-4-16,31 0 2 0,9 17-1 0,-39-17 2 0,52 0-2 16,-14 0 2-16,-2 0-1 0,-39 19-1 0,41-19 0 0,-44 0-1 15,45 0 1-15,16 0 0 0,-75 0 1 0,1 0-2 0,68 19-1 16,-46-19 5-16,-7 0-2 0,7 0-2 0,-9 19 2 0,9-19 2 16,-7 0 2-16,43 0-3 0,-23 0-4 0,34 0 2 15,-48-19-1-15,12 19 1 0,24-19 0 0,17 19 1 16,-36-19 1-16,-38 2-2 0,71-2 0 0,-36 0 0 0,22 19 0 15,-21-18 1-15,35-1-1 0,-14 2 0 0,-21-4 1 0,32 21-1 16,9 0 0-16,-39-17 0 0,53 17 0 0,-23-18-1 0,-10 18 2 0,-20 0-3 16,52 0 0-16,-18 0 1 0,-15 18-3 0,34-18 2 0,2 17 0 15,-38 4-2-15,33-4-1 0,2-17 1 0,-32 37-6 0,-4-18 1 0,20 0 2 16,-2-2-8-16,21 2 6 0,-38 0-12 0,35 0 8 0,-16-2-19 16,-5 2-12-16,27-19 17 0,-5 18-42 0,-17 0-18 15,0-18-2-15,16 20 55 0,20-20 9 0,-41 0-33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414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ERN" TargetMode="External"/><Relationship Id="rId13" Type="http://schemas.openxmlformats.org/officeDocument/2006/relationships/hyperlink" Target="https://en.wikipedia.org/wiki/Jet_Propulsion_Laboratory" TargetMode="External"/><Relationship Id="rId3" Type="http://schemas.openxmlformats.org/officeDocument/2006/relationships/hyperlink" Target="https://en.wikipedia.org/wiki/Coverity#cite_note-4" TargetMode="External"/><Relationship Id="rId7" Type="http://schemas.openxmlformats.org/officeDocument/2006/relationships/hyperlink" Target="https://en.wikipedia.org/wiki/Coverity#cite_note-6" TargetMode="External"/><Relationship Id="rId12" Type="http://schemas.openxmlformats.org/officeDocument/2006/relationships/hyperlink" Target="https://en.wikipedia.org/wiki/NASA" TargetMode="External"/><Relationship Id="rId2" Type="http://schemas.openxmlformats.org/officeDocument/2006/relationships/hyperlink" Target="https://en.wikipedia.org/wiki/United_States_Department_of_Homeland_Security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en.wikipedia.org/wiki/Coverity#cite_note-5" TargetMode="External"/><Relationship Id="rId11" Type="http://schemas.openxmlformats.org/officeDocument/2006/relationships/hyperlink" Target="https://en.wikipedia.org/wiki/Coverity#cite_note-8" TargetMode="External"/><Relationship Id="rId5" Type="http://schemas.openxmlformats.org/officeDocument/2006/relationships/hyperlink" Target="https://en.wikipedia.org/wiki/Sudden_unintended_acceleration" TargetMode="External"/><Relationship Id="rId15" Type="http://schemas.openxmlformats.org/officeDocument/2006/relationships/hyperlink" Target="https://en.wikipedia.org/wiki/Coverity#cite_note-9" TargetMode="External"/><Relationship Id="rId10" Type="http://schemas.openxmlformats.org/officeDocument/2006/relationships/hyperlink" Target="https://en.wikipedia.org/wiki/Coverity#cite_note-7" TargetMode="External"/><Relationship Id="rId4" Type="http://schemas.openxmlformats.org/officeDocument/2006/relationships/hyperlink" Target="https://en.wikipedia.org/wiki/National_Highway_Traffic_Safety_Administration" TargetMode="External"/><Relationship Id="rId9" Type="http://schemas.openxmlformats.org/officeDocument/2006/relationships/hyperlink" Target="https://en.wikipedia.org/wiki/Large_Hadron_Collider" TargetMode="External"/><Relationship Id="rId14" Type="http://schemas.openxmlformats.org/officeDocument/2006/relationships/hyperlink" Target="https://en.wikipedia.org/wiki/Curiosity_rover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1662-7EE7-2CB2-7736-8451BCB14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The Program Slice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Program Slicing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Extract a sub-program of interest based on one (or more) statements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68315"/>
            <a:ext cx="52481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Forward slice</a:t>
            </a:r>
          </a:p>
          <a:p>
            <a:r>
              <a:rPr lang="en-US" dirty="0">
                <a:solidFill>
                  <a:srgbClr val="666666"/>
                </a:solidFill>
              </a:rPr>
              <a:t>C</a:t>
            </a:r>
            <a:r>
              <a:rPr lang="en-US" i="0" dirty="0">
                <a:solidFill>
                  <a:srgbClr val="666666"/>
                </a:solidFill>
                <a:effectLst/>
              </a:rPr>
              <a:t>apture all code </a:t>
            </a:r>
            <a:r>
              <a:rPr lang="en-US" i="1" u="sng" dirty="0">
                <a:solidFill>
                  <a:srgbClr val="666666"/>
                </a:solidFill>
                <a:effectLst/>
              </a:rPr>
              <a:t>influenced by</a:t>
            </a:r>
            <a:r>
              <a:rPr lang="en-US" i="1" dirty="0">
                <a:solidFill>
                  <a:srgbClr val="666666"/>
                </a:solidFill>
                <a:effectLst/>
              </a:rPr>
              <a:t> </a:t>
            </a:r>
            <a:r>
              <a:rPr lang="en-US" i="0" dirty="0">
                <a:solidFill>
                  <a:srgbClr val="666666"/>
                </a:solidFill>
                <a:effectLst/>
              </a:rPr>
              <a:t>a given statement</a:t>
            </a:r>
          </a:p>
          <a:p>
            <a:endParaRPr lang="en-US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Backwards slide</a:t>
            </a:r>
          </a:p>
          <a:p>
            <a:r>
              <a:rPr lang="en-US" i="0" dirty="0">
                <a:solidFill>
                  <a:srgbClr val="666666"/>
                </a:solidFill>
                <a:effectLst/>
              </a:rPr>
              <a:t>Capture all code </a:t>
            </a:r>
            <a:r>
              <a:rPr lang="en-US" i="1" u="sng" dirty="0">
                <a:solidFill>
                  <a:srgbClr val="666666"/>
                </a:solidFill>
                <a:effectLst/>
              </a:rPr>
              <a:t>influencing</a:t>
            </a:r>
            <a:r>
              <a:rPr lang="en-US" i="0" dirty="0">
                <a:solidFill>
                  <a:srgbClr val="666666"/>
                </a:solidFill>
                <a:effectLst/>
              </a:rPr>
              <a:t> a given statement</a:t>
            </a:r>
            <a:endParaRPr lang="en-US" dirty="0">
              <a:solidFill>
                <a:srgbClr val="666666"/>
              </a:solidFill>
            </a:endParaRPr>
          </a:p>
          <a:p>
            <a:endParaRPr lang="en-US" dirty="0"/>
          </a:p>
        </p:txBody>
      </p:sp>
      <p:pic>
        <p:nvPicPr>
          <p:cNvPr id="2050" name="Picture 2" descr="Slice Soda Is Returning to Store Shelves As a Low-Calorie Drink">
            <a:extLst>
              <a:ext uri="{FF2B5EF4-FFF2-40B4-BE49-F238E27FC236}">
                <a16:creationId xmlns:a16="http://schemas.microsoft.com/office/drawing/2014/main" id="{F40AB8C9-F7C8-368F-FB6D-2697F0D9E0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1" t="11883" r="27113" b="4321"/>
          <a:stretch/>
        </p:blipFill>
        <p:spPr bwMode="auto">
          <a:xfrm>
            <a:off x="7880287" y="1886298"/>
            <a:ext cx="1815647" cy="343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D7B0E6-AE1B-DA95-7FC4-0826F5FD3604}"/>
              </a:ext>
            </a:extLst>
          </p:cNvPr>
          <p:cNvSpPr txBox="1"/>
          <p:nvPr/>
        </p:nvSpPr>
        <p:spPr>
          <a:xfrm rot="18868630">
            <a:off x="8163698" y="2463114"/>
            <a:ext cx="10387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4174333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Constructing the Slice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Program Slicing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1071524"/>
            <a:ext cx="524810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Extract the Control-Flow Graph (CFG)</a:t>
            </a:r>
          </a:p>
          <a:p>
            <a:r>
              <a:rPr lang="en-US" i="0" dirty="0">
                <a:solidFill>
                  <a:srgbClr val="666666"/>
                </a:solidFill>
                <a:effectLst/>
              </a:rPr>
              <a:t>Construct Basic Blocks, make control transfers edges</a:t>
            </a:r>
          </a:p>
          <a:p>
            <a:endParaRPr lang="en-US" sz="800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Extract the </a:t>
            </a:r>
            <a:r>
              <a:rPr lang="en-US" b="1" dirty="0" err="1">
                <a:solidFill>
                  <a:srgbClr val="666666"/>
                </a:solidFill>
              </a:rPr>
              <a:t>Postdominator</a:t>
            </a:r>
            <a:r>
              <a:rPr lang="en-US" b="1" dirty="0">
                <a:solidFill>
                  <a:srgbClr val="666666"/>
                </a:solidFill>
              </a:rPr>
              <a:t> Tree from the CFG</a:t>
            </a:r>
          </a:p>
          <a:p>
            <a:r>
              <a:rPr lang="en-US" i="0" dirty="0">
                <a:solidFill>
                  <a:srgbClr val="666666"/>
                </a:solidFill>
                <a:effectLst/>
              </a:rPr>
              <a:t>(done </a:t>
            </a:r>
            <a:r>
              <a:rPr lang="en-US" dirty="0">
                <a:solidFill>
                  <a:srgbClr val="666666"/>
                </a:solidFill>
              </a:rPr>
              <a:t>via a dataflow analysis)</a:t>
            </a:r>
          </a:p>
          <a:p>
            <a:endParaRPr lang="en-US" sz="800" dirty="0"/>
          </a:p>
          <a:p>
            <a:r>
              <a:rPr lang="en-US" b="1" dirty="0">
                <a:solidFill>
                  <a:srgbClr val="666666"/>
                </a:solidFill>
              </a:rPr>
              <a:t>Capture the IFDOM relationship</a:t>
            </a:r>
          </a:p>
          <a:p>
            <a:r>
              <a:rPr lang="en-US" dirty="0">
                <a:solidFill>
                  <a:srgbClr val="666666"/>
                </a:solidFill>
              </a:rPr>
              <a:t>Backwards edges in the </a:t>
            </a:r>
            <a:r>
              <a:rPr lang="en-US" dirty="0" err="1">
                <a:solidFill>
                  <a:srgbClr val="666666"/>
                </a:solidFill>
              </a:rPr>
              <a:t>postdominator</a:t>
            </a:r>
            <a:r>
              <a:rPr lang="en-US" dirty="0">
                <a:solidFill>
                  <a:srgbClr val="666666"/>
                </a:solidFill>
              </a:rPr>
              <a:t> tree</a:t>
            </a:r>
          </a:p>
          <a:p>
            <a:endParaRPr lang="en-US" sz="800" dirty="0"/>
          </a:p>
          <a:p>
            <a:r>
              <a:rPr lang="en-US" b="1" dirty="0">
                <a:solidFill>
                  <a:srgbClr val="666666"/>
                </a:solidFill>
              </a:rPr>
              <a:t>Build the Control-Dependence Graph (CDG)</a:t>
            </a:r>
          </a:p>
          <a:p>
            <a:r>
              <a:rPr lang="en-US" dirty="0">
                <a:solidFill>
                  <a:srgbClr val="666666"/>
                </a:solidFill>
              </a:rPr>
              <a:t>Backwards edges in the </a:t>
            </a:r>
            <a:r>
              <a:rPr lang="en-US" dirty="0" err="1">
                <a:solidFill>
                  <a:srgbClr val="666666"/>
                </a:solidFill>
              </a:rPr>
              <a:t>postdominator</a:t>
            </a:r>
            <a:r>
              <a:rPr lang="en-US" dirty="0">
                <a:solidFill>
                  <a:srgbClr val="666666"/>
                </a:solidFill>
              </a:rPr>
              <a:t> tree</a:t>
            </a:r>
          </a:p>
          <a:p>
            <a:endParaRPr lang="en-US" sz="800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Build the Data-Dependence Graph (DDG)</a:t>
            </a:r>
          </a:p>
          <a:p>
            <a:r>
              <a:rPr lang="en-US" dirty="0">
                <a:solidFill>
                  <a:srgbClr val="666666"/>
                </a:solidFill>
              </a:rPr>
              <a:t>Backwards edges in the reaching definitions</a:t>
            </a:r>
            <a:endParaRPr lang="en-US" b="1" dirty="0">
              <a:solidFill>
                <a:srgbClr val="666666"/>
              </a:solidFill>
            </a:endParaRPr>
          </a:p>
          <a:p>
            <a:endParaRPr lang="en-US" sz="800" b="1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Build the Control-Dependence Graph (PDG)</a:t>
            </a:r>
          </a:p>
          <a:p>
            <a:r>
              <a:rPr lang="en-US" dirty="0">
                <a:solidFill>
                  <a:srgbClr val="666666"/>
                </a:solidFill>
              </a:rPr>
              <a:t>Add all edges from the DDG to the CDG</a:t>
            </a:r>
          </a:p>
          <a:p>
            <a:endParaRPr lang="en-US" sz="800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Construct the transitive closure of PDG edges</a:t>
            </a:r>
          </a:p>
          <a:p>
            <a:r>
              <a:rPr lang="en-US" dirty="0">
                <a:solidFill>
                  <a:srgbClr val="666666"/>
                </a:solidFill>
              </a:rPr>
              <a:t>Forward: against dependence, Backwards: with dependence</a:t>
            </a:r>
          </a:p>
          <a:p>
            <a:endParaRPr lang="en-US" dirty="0">
              <a:solidFill>
                <a:srgbClr val="666666"/>
              </a:solidFill>
            </a:endParaRPr>
          </a:p>
        </p:txBody>
      </p:sp>
      <p:pic>
        <p:nvPicPr>
          <p:cNvPr id="9" name="Picture 8" descr="A book cover of money&#10;&#10;Description automatically generated">
            <a:extLst>
              <a:ext uri="{FF2B5EF4-FFF2-40B4-BE49-F238E27FC236}">
                <a16:creationId xmlns:a16="http://schemas.microsoft.com/office/drawing/2014/main" id="{95AFC421-59B3-7362-58E8-E10B90A8DD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923"/>
          <a:stretch/>
        </p:blipFill>
        <p:spPr>
          <a:xfrm>
            <a:off x="6702164" y="1538036"/>
            <a:ext cx="4762500" cy="34802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B09B3F-5824-4173-A9F4-E25C3AF3DFB0}"/>
              </a:ext>
            </a:extLst>
          </p:cNvPr>
          <p:cNvSpPr txBox="1"/>
          <p:nvPr/>
        </p:nvSpPr>
        <p:spPr>
          <a:xfrm rot="21166866">
            <a:off x="7925148" y="1985578"/>
            <a:ext cx="231653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4500" dirty="0"/>
              <a:t>slice a </a:t>
            </a:r>
          </a:p>
          <a:p>
            <a:pPr algn="ctr"/>
            <a:r>
              <a:rPr lang="en-US" sz="4500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390961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Uses for Program Slices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Program Slicing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30214"/>
            <a:ext cx="524810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Program Comprehension</a:t>
            </a:r>
          </a:p>
          <a:p>
            <a:r>
              <a:rPr lang="en-US" i="0" dirty="0">
                <a:solidFill>
                  <a:srgbClr val="666666"/>
                </a:solidFill>
                <a:effectLst/>
              </a:rPr>
              <a:t>What is this statement doing?</a:t>
            </a:r>
          </a:p>
          <a:p>
            <a:endParaRPr lang="en-US" sz="800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Debugging</a:t>
            </a:r>
          </a:p>
          <a:p>
            <a:r>
              <a:rPr lang="en-US" i="0" dirty="0">
                <a:solidFill>
                  <a:srgbClr val="666666"/>
                </a:solidFill>
                <a:effectLst/>
              </a:rPr>
              <a:t>(done </a:t>
            </a:r>
            <a:r>
              <a:rPr lang="en-US" dirty="0">
                <a:solidFill>
                  <a:srgbClr val="666666"/>
                </a:solidFill>
              </a:rPr>
              <a:t>via a dataflow analysis)</a:t>
            </a:r>
          </a:p>
          <a:p>
            <a:endParaRPr lang="en-US" sz="800" dirty="0"/>
          </a:p>
          <a:p>
            <a:r>
              <a:rPr lang="en-US" b="1" dirty="0">
                <a:solidFill>
                  <a:srgbClr val="666666"/>
                </a:solidFill>
              </a:rPr>
              <a:t>Scaling heavyweight analysis</a:t>
            </a:r>
          </a:p>
          <a:p>
            <a:r>
              <a:rPr lang="en-US" dirty="0">
                <a:solidFill>
                  <a:srgbClr val="666666"/>
                </a:solidFill>
              </a:rPr>
              <a:t>Less program to test</a:t>
            </a:r>
          </a:p>
        </p:txBody>
      </p:sp>
      <p:pic>
        <p:nvPicPr>
          <p:cNvPr id="1026" name="Picture 2" descr="Have A Slice Day Cute Pizza Pun Art Print">
            <a:extLst>
              <a:ext uri="{FF2B5EF4-FFF2-40B4-BE49-F238E27FC236}">
                <a16:creationId xmlns:a16="http://schemas.microsoft.com/office/drawing/2014/main" id="{530374F1-1C36-8578-2AC0-D85899CDC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8" y="1988003"/>
            <a:ext cx="3404506" cy="340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772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VIBE </a:t>
            </a:r>
            <a:r>
              <a:rPr lang="en-US" b="1" dirty="0" err="1"/>
              <a:t>CHeck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551159"/>
            <a:ext cx="5433204" cy="35045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Dataflow analysis is super useful!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5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248819"/>
            <a:ext cx="5200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We did leave out a handful of program features…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8683CC-7C27-7826-9E54-38DF81D830B4}"/>
              </a:ext>
            </a:extLst>
          </p:cNvPr>
          <p:cNvSpPr txBox="1"/>
          <p:nvPr/>
        </p:nvSpPr>
        <p:spPr>
          <a:xfrm>
            <a:off x="5972427" y="3618494"/>
            <a:ext cx="46667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666666"/>
                </a:solidFill>
                <a:effectLst/>
              </a:rPr>
              <a:t>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6666"/>
                </a:solidFill>
              </a:rPr>
              <a:t>Global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6666"/>
                </a:solidFill>
              </a:rPr>
              <a:t>Classes / Dynamic Dispatch</a:t>
            </a:r>
            <a:endParaRPr lang="en-US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666666"/>
                </a:solidFill>
                <a:effectLst/>
              </a:rPr>
              <a:t>Pointers / 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A95121-F859-0D3D-E450-EABE566E88DE}"/>
              </a:ext>
            </a:extLst>
          </p:cNvPr>
          <p:cNvSpPr txBox="1"/>
          <p:nvPr/>
        </p:nvSpPr>
        <p:spPr>
          <a:xfrm>
            <a:off x="5957424" y="2873258"/>
            <a:ext cx="4666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We’ve achieved a milestone in our analysis</a:t>
            </a:r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3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Is this stuff Useful?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6915-2A73-7A23-5E4F-8154E3496A66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Empirically, Yes</a:t>
            </a:r>
          </a:p>
        </p:txBody>
      </p:sp>
      <p:pic>
        <p:nvPicPr>
          <p:cNvPr id="2050" name="Picture 2" descr="Math...ugh: Red equals math">
            <a:extLst>
              <a:ext uri="{FF2B5EF4-FFF2-40B4-BE49-F238E27FC236}">
                <a16:creationId xmlns:a16="http://schemas.microsoft.com/office/drawing/2014/main" id="{968607B7-9EC4-243D-DDC6-DF8E074B4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886" y="1824870"/>
            <a:ext cx="2742066" cy="354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9335D0-2D61-5069-8308-5001720A471C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Windows </a:t>
            </a:r>
            <a:r>
              <a:rPr lang="en-US" sz="1800" b="1" dirty="0" err="1">
                <a:solidFill>
                  <a:srgbClr val="666666"/>
                </a:solidFill>
              </a:rPr>
              <a:t>PREfast</a:t>
            </a:r>
            <a:r>
              <a:rPr lang="en-US" sz="1800" b="1" dirty="0">
                <a:solidFill>
                  <a:srgbClr val="666666"/>
                </a:solidFill>
              </a:rPr>
              <a:t> and Static Driver Verifier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A6B270-E120-2E1C-7548-953461902B8A}"/>
              </a:ext>
            </a:extLst>
          </p:cNvPr>
          <p:cNvSpPr txBox="1"/>
          <p:nvPr/>
        </p:nvSpPr>
        <p:spPr>
          <a:xfrm>
            <a:off x="408198" y="4298525"/>
            <a:ext cx="4425059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Coverity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6A9F30-21FA-089F-4F2B-CF45B7042EFE}"/>
              </a:ext>
            </a:extLst>
          </p:cNvPr>
          <p:cNvSpPr txBox="1"/>
          <p:nvPr/>
        </p:nvSpPr>
        <p:spPr>
          <a:xfrm>
            <a:off x="435413" y="274731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rgbClr val="666666"/>
                </a:solidFill>
              </a:rPr>
              <a:t>PREfast</a:t>
            </a:r>
            <a:r>
              <a:rPr lang="en-US" sz="1800" dirty="0">
                <a:solidFill>
                  <a:srgbClr val="666666"/>
                </a:solidFill>
              </a:rPr>
              <a:t> for Drivers: only analyzes a single function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DF63F6-09D5-1CE9-5612-A93EE4D3CC9C}"/>
              </a:ext>
            </a:extLst>
          </p:cNvPr>
          <p:cNvSpPr txBox="1"/>
          <p:nvPr/>
        </p:nvSpPr>
        <p:spPr>
          <a:xfrm>
            <a:off x="457182" y="3253498"/>
            <a:ext cx="51271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Official bug numbers are hard to come by, but anecdotally they have been crucial </a:t>
            </a:r>
            <a:r>
              <a:rPr lang="en-US" dirty="0">
                <a:solidFill>
                  <a:srgbClr val="666666"/>
                </a:solidFill>
              </a:rPr>
              <a:t>in reducing Windows DOS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756DFD-1C77-D54D-0346-4578EC77A970}"/>
              </a:ext>
            </a:extLst>
          </p:cNvPr>
          <p:cNvSpPr txBox="1"/>
          <p:nvPr/>
        </p:nvSpPr>
        <p:spPr>
          <a:xfrm>
            <a:off x="451741" y="2290107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Even shipped with some versions of Visual Studio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D2DE35-7AD8-933F-A0A6-C51C367B6690}"/>
              </a:ext>
            </a:extLst>
          </p:cNvPr>
          <p:cNvSpPr txBox="1"/>
          <p:nvPr/>
        </p:nvSpPr>
        <p:spPr>
          <a:xfrm>
            <a:off x="408196" y="4657755"/>
            <a:ext cx="450126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Static analysis tool originally from Stanford</a:t>
            </a:r>
          </a:p>
        </p:txBody>
      </p:sp>
    </p:spTree>
    <p:extLst>
      <p:ext uri="{BB962C8B-B14F-4D97-AF65-F5344CB8AC3E}">
        <p14:creationId xmlns:p14="http://schemas.microsoft.com/office/powerpoint/2010/main" val="3840859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D96831F-A00C-0E74-71AF-E7E78049DCF7}"/>
              </a:ext>
            </a:extLst>
          </p:cNvPr>
          <p:cNvSpPr/>
          <p:nvPr/>
        </p:nvSpPr>
        <p:spPr>
          <a:xfrm>
            <a:off x="6000756" y="2747310"/>
            <a:ext cx="6101442" cy="3947404"/>
          </a:xfrm>
          <a:prstGeom prst="roundRect">
            <a:avLst>
              <a:gd name="adj" fmla="val 5360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Is this stuff Useful?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6915-2A73-7A23-5E4F-8154E3496A66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Empirically, Yes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0788DC-57C6-33B0-7407-1C582CA7E9B3}"/>
              </a:ext>
            </a:extLst>
          </p:cNvPr>
          <p:cNvSpPr txBox="1"/>
          <p:nvPr/>
        </p:nvSpPr>
        <p:spPr>
          <a:xfrm>
            <a:off x="6000756" y="2980566"/>
            <a:ext cx="61014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Under a </a:t>
            </a:r>
            <a:r>
              <a:rPr lang="en-US" dirty="0">
                <a:hlinkClick r:id="rId2" tooltip="United States Department of Homeland Security"/>
              </a:rPr>
              <a:t>United States Department of Homeland Security</a:t>
            </a:r>
            <a:r>
              <a:rPr lang="en-US" dirty="0"/>
              <a:t> contract in 2006, the tool was used to examine over 150 open source applications for bugs; 6000 bugs found by the scan were fixed across 53 projects.</a:t>
            </a:r>
            <a:r>
              <a:rPr lang="en-US" baseline="30000" dirty="0">
                <a:hlinkClick r:id="rId3"/>
              </a:rPr>
              <a:t>[4]</a:t>
            </a:r>
            <a:r>
              <a:rPr lang="en-US" dirty="0"/>
              <a:t> </a:t>
            </a:r>
          </a:p>
          <a:p>
            <a:r>
              <a:rPr lang="en-US" dirty="0">
                <a:hlinkClick r:id="rId4" tooltip="National Highway Traffic Safety Administration"/>
              </a:rPr>
              <a:t>National Highway Traffic Safety Administration</a:t>
            </a:r>
            <a:r>
              <a:rPr lang="en-US" dirty="0"/>
              <a:t> used the tool in its 2010-2011 investigation into reports of </a:t>
            </a:r>
            <a:r>
              <a:rPr lang="en-US" dirty="0">
                <a:hlinkClick r:id="rId5" tooltip="Sudden unintended acceleration"/>
              </a:rPr>
              <a:t>sudden unintended acceleration</a:t>
            </a:r>
            <a:r>
              <a:rPr lang="en-US" dirty="0"/>
              <a:t> in Toyota vehicles.</a:t>
            </a:r>
            <a:r>
              <a:rPr lang="en-US" baseline="30000" dirty="0">
                <a:hlinkClick r:id="rId6"/>
              </a:rPr>
              <a:t>[5]</a:t>
            </a:r>
            <a:r>
              <a:rPr lang="en-US" baseline="30000" dirty="0">
                <a:hlinkClick r:id="rId7"/>
              </a:rPr>
              <a:t>[6]</a:t>
            </a:r>
            <a:r>
              <a:rPr lang="en-US" dirty="0"/>
              <a:t> The tool was used by </a:t>
            </a:r>
            <a:r>
              <a:rPr lang="en-US" dirty="0">
                <a:hlinkClick r:id="rId8" tooltip="CERN"/>
              </a:rPr>
              <a:t>CERN</a:t>
            </a:r>
            <a:r>
              <a:rPr lang="en-US" dirty="0"/>
              <a:t> on the software employed in the </a:t>
            </a:r>
            <a:r>
              <a:rPr lang="en-US" dirty="0">
                <a:hlinkClick r:id="rId9" tooltip="Large Hadron Collider"/>
              </a:rPr>
              <a:t>Large Hadron Collider</a:t>
            </a:r>
            <a:r>
              <a:rPr lang="en-US" baseline="30000" dirty="0">
                <a:hlinkClick r:id="rId10"/>
              </a:rPr>
              <a:t>[7]</a:t>
            </a:r>
            <a:r>
              <a:rPr lang="en-US" baseline="30000" dirty="0">
                <a:hlinkClick r:id="rId11"/>
              </a:rPr>
              <a:t>[8]</a:t>
            </a:r>
            <a:r>
              <a:rPr lang="en-US" dirty="0"/>
              <a:t> and in the </a:t>
            </a:r>
            <a:r>
              <a:rPr lang="en-US" dirty="0">
                <a:hlinkClick r:id="rId12" tooltip="NASA"/>
              </a:rPr>
              <a:t>NASA</a:t>
            </a:r>
            <a:r>
              <a:rPr lang="en-US" dirty="0"/>
              <a:t> </a:t>
            </a:r>
            <a:r>
              <a:rPr lang="en-US" dirty="0">
                <a:hlinkClick r:id="rId13" tooltip="Jet Propulsion Laboratory"/>
              </a:rPr>
              <a:t>Jet Propulsion Laboratory</a:t>
            </a:r>
            <a:r>
              <a:rPr lang="en-US" dirty="0"/>
              <a:t> during the flight software development of the </a:t>
            </a:r>
            <a:r>
              <a:rPr lang="en-US" dirty="0">
                <a:hlinkClick r:id="rId14" tooltip="Curiosity rover"/>
              </a:rPr>
              <a:t>Mars rover </a:t>
            </a:r>
            <a:r>
              <a:rPr lang="en-US" i="1" dirty="0">
                <a:hlinkClick r:id="rId14" tooltip="Curiosity rover"/>
              </a:rPr>
              <a:t>Curiosity</a:t>
            </a:r>
            <a:r>
              <a:rPr lang="en-US" dirty="0"/>
              <a:t>.</a:t>
            </a:r>
            <a:r>
              <a:rPr lang="en-US" baseline="30000" dirty="0">
                <a:hlinkClick r:id="rId15"/>
              </a:rPr>
              <a:t>[9]</a:t>
            </a:r>
            <a:r>
              <a:rPr lang="en-US" dirty="0"/>
              <a:t> </a:t>
            </a:r>
          </a:p>
          <a:p>
            <a:pPr algn="r"/>
            <a:r>
              <a:rPr lang="en-US" dirty="0"/>
              <a:t>- Wikipedia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3C4D9-BAE5-258F-8CC6-F105740CA4CF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Windows </a:t>
            </a:r>
            <a:r>
              <a:rPr lang="en-US" sz="1800" b="1" dirty="0" err="1">
                <a:solidFill>
                  <a:srgbClr val="666666"/>
                </a:solidFill>
              </a:rPr>
              <a:t>PREfast</a:t>
            </a:r>
            <a:r>
              <a:rPr lang="en-US" sz="1800" b="1" dirty="0">
                <a:solidFill>
                  <a:srgbClr val="666666"/>
                </a:solidFill>
              </a:rPr>
              <a:t> and Static Driver Verifier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2F2F47-B2BD-F7F3-F840-031808C8994B}"/>
              </a:ext>
            </a:extLst>
          </p:cNvPr>
          <p:cNvSpPr txBox="1"/>
          <p:nvPr/>
        </p:nvSpPr>
        <p:spPr>
          <a:xfrm>
            <a:off x="408198" y="4298525"/>
            <a:ext cx="4425059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Coverity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8A1642-BA23-7D15-DB9C-27F52B170C46}"/>
              </a:ext>
            </a:extLst>
          </p:cNvPr>
          <p:cNvSpPr txBox="1"/>
          <p:nvPr/>
        </p:nvSpPr>
        <p:spPr>
          <a:xfrm>
            <a:off x="435413" y="274731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rgbClr val="666666"/>
                </a:solidFill>
              </a:rPr>
              <a:t>PREfast</a:t>
            </a:r>
            <a:r>
              <a:rPr lang="en-US" sz="1800" dirty="0">
                <a:solidFill>
                  <a:srgbClr val="666666"/>
                </a:solidFill>
              </a:rPr>
              <a:t> for Drivers: only analyzes a single function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6BC983-480E-4E6A-23F3-52ECDCDC6D9D}"/>
              </a:ext>
            </a:extLst>
          </p:cNvPr>
          <p:cNvSpPr txBox="1"/>
          <p:nvPr/>
        </p:nvSpPr>
        <p:spPr>
          <a:xfrm>
            <a:off x="408196" y="4657755"/>
            <a:ext cx="450126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Static analysis tool originally from Stanford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9B83F8-4C3D-BE00-7BEE-C5445B5A5E38}"/>
              </a:ext>
            </a:extLst>
          </p:cNvPr>
          <p:cNvSpPr txBox="1"/>
          <p:nvPr/>
        </p:nvSpPr>
        <p:spPr>
          <a:xfrm>
            <a:off x="457182" y="3253498"/>
            <a:ext cx="51271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Official bug numbers are hard to come by, but anecdotally they have been crucial </a:t>
            </a:r>
            <a:r>
              <a:rPr lang="en-US" dirty="0">
                <a:solidFill>
                  <a:srgbClr val="666666"/>
                </a:solidFill>
              </a:rPr>
              <a:t>in reducing Windows DOS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BEF50F-55F8-AFB7-44AC-E32D3AC407A7}"/>
              </a:ext>
            </a:extLst>
          </p:cNvPr>
          <p:cNvSpPr txBox="1"/>
          <p:nvPr/>
        </p:nvSpPr>
        <p:spPr>
          <a:xfrm>
            <a:off x="451741" y="2290107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Even shipped with some versions of Visual Studio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BABF3AC-8328-ECB6-A2C9-6C4CA9A85B38}"/>
              </a:ext>
            </a:extLst>
          </p:cNvPr>
          <p:cNvCxnSpPr>
            <a:cxnSpLocks/>
            <a:stCxn id="12" idx="3"/>
            <a:endCxn id="4" idx="1"/>
          </p:cNvCxnSpPr>
          <p:nvPr/>
        </p:nvCxnSpPr>
        <p:spPr>
          <a:xfrm flipV="1">
            <a:off x="4909457" y="4688726"/>
            <a:ext cx="1091299" cy="19950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240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 err="1"/>
              <a:t>Interprocedural</a:t>
            </a:r>
            <a:r>
              <a:rPr lang="en-US" dirty="0"/>
              <a:t>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Scaling up our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6915-2A73-7A23-5E4F-8154E3496A66}"/>
              </a:ext>
            </a:extLst>
          </p:cNvPr>
          <p:cNvSpPr txBox="1">
            <a:spLocks/>
          </p:cNvSpPr>
          <p:nvPr/>
        </p:nvSpPr>
        <p:spPr>
          <a:xfrm>
            <a:off x="429972" y="2094484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cap="small" dirty="0"/>
              <a:t>Intra</a:t>
            </a:r>
            <a:r>
              <a:rPr lang="en-US" sz="2600" cap="small" dirty="0"/>
              <a:t>procedural analysis is useful!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6E93EE-2154-CD33-BD1E-D48638974855}"/>
              </a:ext>
            </a:extLst>
          </p:cNvPr>
          <p:cNvSpPr txBox="1"/>
          <p:nvPr/>
        </p:nvSpPr>
        <p:spPr>
          <a:xfrm>
            <a:off x="429971" y="2502378"/>
            <a:ext cx="4963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666666"/>
                </a:solidFill>
              </a:rPr>
              <a:t>PREfast</a:t>
            </a:r>
            <a:r>
              <a:rPr lang="en-US" sz="1800" dirty="0">
                <a:solidFill>
                  <a:srgbClr val="666666"/>
                </a:solidFill>
              </a:rPr>
              <a:t> Driver shows the importance in special cases</a:t>
            </a:r>
          </a:p>
        </p:txBody>
      </p:sp>
      <p:pic>
        <p:nvPicPr>
          <p:cNvPr id="3074" name="Picture 2" descr="Article: How to scale up teams through adverse times — People Matters Global">
            <a:extLst>
              <a:ext uri="{FF2B5EF4-FFF2-40B4-BE49-F238E27FC236}">
                <a16:creationId xmlns:a16="http://schemas.microsoft.com/office/drawing/2014/main" id="{FF73D261-2514-83B1-BED9-4BA5522B9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219325"/>
            <a:ext cx="4713528" cy="253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40E055-B761-6BA6-6704-B8EB7E98053A}"/>
              </a:ext>
            </a:extLst>
          </p:cNvPr>
          <p:cNvSpPr txBox="1"/>
          <p:nvPr/>
        </p:nvSpPr>
        <p:spPr>
          <a:xfrm>
            <a:off x="424525" y="4113470"/>
            <a:ext cx="4963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Coverity shows the importance in more general cases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BF5768-FD37-84DC-AE66-1E60795BBE6F}"/>
              </a:ext>
            </a:extLst>
          </p:cNvPr>
          <p:cNvSpPr txBox="1">
            <a:spLocks/>
          </p:cNvSpPr>
          <p:nvPr/>
        </p:nvSpPr>
        <p:spPr>
          <a:xfrm>
            <a:off x="429969" y="3803547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cap="small" dirty="0" err="1"/>
              <a:t>Inter</a:t>
            </a:r>
            <a:r>
              <a:rPr lang="en-US" sz="2600" cap="small" dirty="0" err="1"/>
              <a:t>procedural</a:t>
            </a:r>
            <a:r>
              <a:rPr lang="en-US" sz="2600" cap="small" dirty="0"/>
              <a:t> analysis is useful!</a:t>
            </a:r>
          </a:p>
        </p:txBody>
      </p:sp>
    </p:spTree>
    <p:extLst>
      <p:ext uri="{BB962C8B-B14F-4D97-AF65-F5344CB8AC3E}">
        <p14:creationId xmlns:p14="http://schemas.microsoft.com/office/powerpoint/2010/main" val="338442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Abject Pessimism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ICFGs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Context-Sensitivity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Summary Functions</a:t>
            </a:r>
          </a:p>
        </p:txBody>
      </p:sp>
    </p:spTree>
    <p:extLst>
      <p:ext uri="{BB962C8B-B14F-4D97-AF65-F5344CB8AC3E}">
        <p14:creationId xmlns:p14="http://schemas.microsoft.com/office/powerpoint/2010/main" val="390030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worst-Case Assumptions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Naïve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5" y="1889053"/>
            <a:ext cx="364172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Create Simple, “Safe” Over-Approximation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625979"/>
            <a:ext cx="40289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What constitutes “being safe” depends on your analysis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b="1" dirty="0">
                <a:solidFill>
                  <a:srgbClr val="666666"/>
                </a:solidFill>
              </a:rPr>
              <a:t>Example 1, confidentiality:</a:t>
            </a:r>
            <a:r>
              <a:rPr lang="en-US" dirty="0">
                <a:solidFill>
                  <a:srgbClr val="666666"/>
                </a:solidFill>
              </a:rPr>
              <a:t> Assume a function call tags all reachable data as confidential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b="1" dirty="0">
                <a:solidFill>
                  <a:srgbClr val="666666"/>
                </a:solidFill>
              </a:rPr>
              <a:t>Example 2, integrity:</a:t>
            </a:r>
            <a:r>
              <a:rPr lang="en-US" dirty="0">
                <a:solidFill>
                  <a:srgbClr val="666666"/>
                </a:solidFill>
              </a:rPr>
              <a:t> Assume a function call tags all reachable data as untrusted</a:t>
            </a:r>
            <a:endParaRPr lang="en-US" dirty="0"/>
          </a:p>
        </p:txBody>
      </p:sp>
      <p:pic>
        <p:nvPicPr>
          <p:cNvPr id="9" name="Picture 8" descr="A cartoon elephant and mouse&#10;&#10;Description automatically generated">
            <a:extLst>
              <a:ext uri="{FF2B5EF4-FFF2-40B4-BE49-F238E27FC236}">
                <a16:creationId xmlns:a16="http://schemas.microsoft.com/office/drawing/2014/main" id="{A26E267B-0D71-48C5-9A64-A7E91A1A6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78" r="32188"/>
          <a:stretch/>
        </p:blipFill>
        <p:spPr>
          <a:xfrm>
            <a:off x="6606746" y="1538036"/>
            <a:ext cx="3435178" cy="38385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6FB620-02DE-C4E8-7D97-815CBC7BDF96}"/>
              </a:ext>
            </a:extLst>
          </p:cNvPr>
          <p:cNvSpPr txBox="1"/>
          <p:nvPr/>
        </p:nvSpPr>
        <p:spPr>
          <a:xfrm>
            <a:off x="6536872" y="5361293"/>
            <a:ext cx="102624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Function</a:t>
            </a:r>
          </a:p>
          <a:p>
            <a:pPr algn="ctr"/>
            <a:r>
              <a:rPr lang="en-US" dirty="0"/>
              <a:t>call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9A8D43-5589-ADA6-71D4-2AE7F3F46202}"/>
              </a:ext>
            </a:extLst>
          </p:cNvPr>
          <p:cNvSpPr txBox="1"/>
          <p:nvPr/>
        </p:nvSpPr>
        <p:spPr>
          <a:xfrm>
            <a:off x="8564459" y="5319964"/>
            <a:ext cx="98789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Static</a:t>
            </a:r>
          </a:p>
          <a:p>
            <a:pPr algn="ctr"/>
            <a:r>
              <a:rPr lang="en-US" dirty="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959270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Worst-Case Assumptions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Naïve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5" y="1889053"/>
            <a:ext cx="4308991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Our general philosophy: “Do no harm” guarantees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3" y="2625979"/>
            <a:ext cx="52481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Recall our notions of soundness and completeness:</a:t>
            </a:r>
          </a:p>
          <a:p>
            <a:r>
              <a:rPr lang="en-US" dirty="0">
                <a:solidFill>
                  <a:srgbClr val="666666"/>
                </a:solidFill>
              </a:rPr>
              <a:t>- Sound: no false positives (“tells no lie”)</a:t>
            </a:r>
          </a:p>
          <a:p>
            <a:r>
              <a:rPr lang="en-US" dirty="0">
                <a:solidFill>
                  <a:srgbClr val="666666"/>
                </a:solidFill>
              </a:rPr>
              <a:t>- Complete: no false negatives (“omits no truth”)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AAFC075-856A-81BA-962C-0641F2CA69F1}"/>
              </a:ext>
            </a:extLst>
          </p:cNvPr>
          <p:cNvSpPr txBox="1">
            <a:spLocks/>
          </p:cNvSpPr>
          <p:nvPr/>
        </p:nvSpPr>
        <p:spPr>
          <a:xfrm>
            <a:off x="6867571" y="4920450"/>
            <a:ext cx="4464909" cy="9619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Anything that </a:t>
            </a:r>
            <a:r>
              <a:rPr lang="en-US" sz="2400" b="1" u="sng" cap="small" dirty="0"/>
              <a:t>can</a:t>
            </a:r>
            <a:r>
              <a:rPr lang="en-US" sz="2400" cap="small" dirty="0"/>
              <a:t> go wrong </a:t>
            </a:r>
            <a:r>
              <a:rPr lang="en-US" sz="2400" b="1" u="sng" cap="small" dirty="0"/>
              <a:t>will</a:t>
            </a:r>
            <a:r>
              <a:rPr lang="en-US" sz="2400" cap="small" dirty="0"/>
              <a:t> go wrong</a:t>
            </a:r>
          </a:p>
          <a:p>
            <a:pPr algn="r"/>
            <a:r>
              <a:rPr lang="en-US" sz="2400" cap="small" dirty="0"/>
              <a:t>- Murphy’s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63655-930F-FBF7-FAE3-E017F3974DFE}"/>
              </a:ext>
            </a:extLst>
          </p:cNvPr>
          <p:cNvSpPr txBox="1"/>
          <p:nvPr/>
        </p:nvSpPr>
        <p:spPr>
          <a:xfrm>
            <a:off x="802582" y="4673087"/>
            <a:ext cx="52481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bug hunting: </a:t>
            </a:r>
          </a:p>
          <a:p>
            <a:r>
              <a:rPr lang="en-US" dirty="0">
                <a:solidFill>
                  <a:srgbClr val="666666"/>
                </a:solidFill>
              </a:rPr>
              <a:t>	- Report buggy programs</a:t>
            </a:r>
          </a:p>
          <a:p>
            <a:r>
              <a:rPr lang="en-US" dirty="0">
                <a:solidFill>
                  <a:srgbClr val="666666"/>
                </a:solidFill>
              </a:rPr>
              <a:t>	- Safe means complete analysis</a:t>
            </a:r>
          </a:p>
          <a:p>
            <a:r>
              <a:rPr lang="en-US" b="1" dirty="0">
                <a:solidFill>
                  <a:srgbClr val="666666"/>
                </a:solidFill>
              </a:rPr>
              <a:t>program verification:</a:t>
            </a:r>
          </a:p>
          <a:p>
            <a:r>
              <a:rPr lang="en-US" dirty="0">
                <a:solidFill>
                  <a:srgbClr val="666666"/>
                </a:solidFill>
              </a:rPr>
              <a:t> 	- Report clean programs</a:t>
            </a:r>
          </a:p>
          <a:p>
            <a:r>
              <a:rPr lang="en-US" dirty="0">
                <a:solidFill>
                  <a:srgbClr val="666666"/>
                </a:solidFill>
              </a:rPr>
              <a:t>	- Safe means sound analysis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6527F22-6136-B1F7-E037-601F8C546F52}"/>
              </a:ext>
            </a:extLst>
          </p:cNvPr>
          <p:cNvSpPr txBox="1">
            <a:spLocks/>
          </p:cNvSpPr>
          <p:nvPr/>
        </p:nvSpPr>
        <p:spPr>
          <a:xfrm>
            <a:off x="802582" y="3968456"/>
            <a:ext cx="4308991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“Being safe” Requires formulating analysis goal</a:t>
            </a:r>
          </a:p>
        </p:txBody>
      </p:sp>
      <p:pic>
        <p:nvPicPr>
          <p:cNvPr id="2050" name="Picture 2" descr="russian - Does the idiom &quot;step on a rake&quot; mean making the same mistake  twice? - English Language &amp; Usage Stack Exchange">
            <a:extLst>
              <a:ext uri="{FF2B5EF4-FFF2-40B4-BE49-F238E27FC236}">
                <a16:creationId xmlns:a16="http://schemas.microsoft.com/office/drawing/2014/main" id="{FDA1107D-EC94-87E9-3B8C-3B49242BF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816" y="2345173"/>
            <a:ext cx="4835682" cy="246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615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Tightening the Bounds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Naïve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5" y="1889053"/>
            <a:ext cx="517941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Attempt to get tighter and tighter bounds retaining completeness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3" y="2625979"/>
            <a:ext cx="52481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Address areas of imprecision that are only adding false positives.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BD99D4-DEFC-46E2-5CED-2A8BE55EF0D0}"/>
              </a:ext>
            </a:extLst>
          </p:cNvPr>
          <p:cNvSpPr/>
          <p:nvPr/>
        </p:nvSpPr>
        <p:spPr>
          <a:xfrm>
            <a:off x="9016285" y="3651237"/>
            <a:ext cx="1049628" cy="9144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Truth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25819C-7F55-3415-45B4-1050F7B56576}"/>
              </a:ext>
            </a:extLst>
          </p:cNvPr>
          <p:cNvSpPr/>
          <p:nvPr/>
        </p:nvSpPr>
        <p:spPr>
          <a:xfrm>
            <a:off x="8846712" y="3445655"/>
            <a:ext cx="1367307" cy="1325563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6E4BD6-FC00-2FF3-D446-3D27A200F86C}"/>
              </a:ext>
            </a:extLst>
          </p:cNvPr>
          <p:cNvSpPr/>
          <p:nvPr/>
        </p:nvSpPr>
        <p:spPr>
          <a:xfrm>
            <a:off x="8192722" y="2831859"/>
            <a:ext cx="2720204" cy="2540241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625CC1-759E-D16D-C529-AA0857A383EE}"/>
              </a:ext>
            </a:extLst>
          </p:cNvPr>
          <p:cNvSpPr/>
          <p:nvPr/>
        </p:nvSpPr>
        <p:spPr>
          <a:xfrm>
            <a:off x="7195457" y="2269672"/>
            <a:ext cx="4103914" cy="3292928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E7F1E7-485F-156B-F255-827CE8EF40CA}"/>
              </a:ext>
            </a:extLst>
          </p:cNvPr>
          <p:cNvSpPr txBox="1"/>
          <p:nvPr/>
        </p:nvSpPr>
        <p:spPr>
          <a:xfrm>
            <a:off x="8251382" y="1860523"/>
            <a:ext cx="183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Approximation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4847F1-4633-AE00-8B51-1D3F764FFBFD}"/>
              </a:ext>
            </a:extLst>
          </p:cNvPr>
          <p:cNvSpPr txBox="1"/>
          <p:nvPr/>
        </p:nvSpPr>
        <p:spPr>
          <a:xfrm>
            <a:off x="8719468" y="2502780"/>
            <a:ext cx="183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Approximation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6283B1-7F20-081C-46D0-1D356B8700F8}"/>
              </a:ext>
            </a:extLst>
          </p:cNvPr>
          <p:cNvSpPr txBox="1"/>
          <p:nvPr/>
        </p:nvSpPr>
        <p:spPr>
          <a:xfrm>
            <a:off x="8567068" y="3134151"/>
            <a:ext cx="183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Approximation 3</a:t>
            </a:r>
          </a:p>
        </p:txBody>
      </p:sp>
    </p:spTree>
    <p:extLst>
      <p:ext uri="{BB962C8B-B14F-4D97-AF65-F5344CB8AC3E}">
        <p14:creationId xmlns:p14="http://schemas.microsoft.com/office/powerpoint/2010/main" val="4055849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Abject Pessimism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ICFGs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Context-Sensitivity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Summary Functions</a:t>
            </a:r>
          </a:p>
        </p:txBody>
      </p:sp>
    </p:spTree>
    <p:extLst>
      <p:ext uri="{BB962C8B-B14F-4D97-AF65-F5344CB8AC3E}">
        <p14:creationId xmlns:p14="http://schemas.microsoft.com/office/powerpoint/2010/main" val="2488043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Obvious </a:t>
            </a:r>
            <a:r>
              <a:rPr lang="en-US" sz="3400" b="1" dirty="0" err="1"/>
              <a:t>Interprocedural</a:t>
            </a:r>
            <a:r>
              <a:rPr lang="en-US" sz="3400" b="1" dirty="0"/>
              <a:t> Solution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6915-2A73-7A23-5E4F-8154E3496A66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Just add edges from a call site to the callee</a:t>
            </a:r>
          </a:p>
        </p:txBody>
      </p:sp>
      <p:pic>
        <p:nvPicPr>
          <p:cNvPr id="4" name="Picture 3" descr="A hand with a middle finger in a circle with a red and white circle&#10;&#10;Description automatically generated">
            <a:extLst>
              <a:ext uri="{FF2B5EF4-FFF2-40B4-BE49-F238E27FC236}">
                <a16:creationId xmlns:a16="http://schemas.microsoft.com/office/drawing/2014/main" id="{5ADDCF48-F5F4-DE3D-C47A-AEF5033F0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20" y="2574470"/>
            <a:ext cx="5989159" cy="40017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63EEAE-F0BE-9E23-715A-FD8D20035289}"/>
              </a:ext>
            </a:extLst>
          </p:cNvPr>
          <p:cNvSpPr txBox="1"/>
          <p:nvPr/>
        </p:nvSpPr>
        <p:spPr>
          <a:xfrm>
            <a:off x="432641" y="1913624"/>
            <a:ext cx="7519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666666"/>
                </a:solidFill>
              </a:rPr>
              <a:t>Builds the </a:t>
            </a:r>
            <a:r>
              <a:rPr lang="en-US" i="1" dirty="0" err="1">
                <a:solidFill>
                  <a:srgbClr val="666666"/>
                </a:solidFill>
              </a:rPr>
              <a:t>interprocedural</a:t>
            </a:r>
            <a:r>
              <a:rPr lang="en-US" i="1" dirty="0">
                <a:solidFill>
                  <a:srgbClr val="666666"/>
                </a:solidFill>
              </a:rPr>
              <a:t> control flow graph (ICFG) aka “</a:t>
            </a:r>
            <a:r>
              <a:rPr lang="en-US" i="1" dirty="0" err="1">
                <a:solidFill>
                  <a:srgbClr val="666666"/>
                </a:solidFill>
              </a:rPr>
              <a:t>supergraph</a:t>
            </a:r>
            <a:r>
              <a:rPr lang="en-US" i="1" dirty="0">
                <a:solidFill>
                  <a:srgbClr val="666666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8228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Obvious </a:t>
            </a:r>
            <a:r>
              <a:rPr lang="en-US" sz="3400" b="1" dirty="0" err="1"/>
              <a:t>Interprocedural</a:t>
            </a:r>
            <a:r>
              <a:rPr lang="en-US" sz="3400" b="1" dirty="0"/>
              <a:t> Solution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6915-2A73-7A23-5E4F-8154E3496A66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Just add edges from a call site to the callee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63EEAE-F0BE-9E23-715A-FD8D20035289}"/>
              </a:ext>
            </a:extLst>
          </p:cNvPr>
          <p:cNvSpPr txBox="1"/>
          <p:nvPr/>
        </p:nvSpPr>
        <p:spPr>
          <a:xfrm>
            <a:off x="432641" y="1913624"/>
            <a:ext cx="7519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666666"/>
                </a:solidFill>
              </a:rPr>
              <a:t>Builds the </a:t>
            </a:r>
            <a:r>
              <a:rPr lang="en-US" i="1" dirty="0" err="1">
                <a:solidFill>
                  <a:srgbClr val="666666"/>
                </a:solidFill>
              </a:rPr>
              <a:t>interprocedural</a:t>
            </a:r>
            <a:r>
              <a:rPr lang="en-US" i="1" dirty="0">
                <a:solidFill>
                  <a:srgbClr val="666666"/>
                </a:solidFill>
              </a:rPr>
              <a:t> control flow graph (ICFG) aka “</a:t>
            </a:r>
            <a:r>
              <a:rPr lang="en-US" i="1" dirty="0" err="1">
                <a:solidFill>
                  <a:srgbClr val="666666"/>
                </a:solidFill>
              </a:rPr>
              <a:t>supergraph</a:t>
            </a:r>
            <a:r>
              <a:rPr lang="en-US" i="1" dirty="0">
                <a:solidFill>
                  <a:srgbClr val="666666"/>
                </a:solidFill>
              </a:rPr>
              <a:t>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9811F-903D-6E11-2884-A7E22B415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559" y="3941074"/>
            <a:ext cx="3573888" cy="233569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8501424-C09A-36D1-1E2B-B4B2678E19A6}"/>
              </a:ext>
            </a:extLst>
          </p:cNvPr>
          <p:cNvGrpSpPr/>
          <p:nvPr/>
        </p:nvGrpSpPr>
        <p:grpSpPr>
          <a:xfrm>
            <a:off x="7327297" y="4168422"/>
            <a:ext cx="1560235" cy="724929"/>
            <a:chOff x="757881" y="980303"/>
            <a:chExt cx="1560235" cy="72492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4968E6-2B14-E313-ECA8-83F258964CBF}"/>
                </a:ext>
              </a:extLst>
            </p:cNvPr>
            <p:cNvSpPr/>
            <p:nvPr/>
          </p:nvSpPr>
          <p:spPr>
            <a:xfrm>
              <a:off x="764059" y="980303"/>
              <a:ext cx="1530544" cy="72492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4D8F94-7176-CB13-28A9-EDF57C99675C}"/>
                </a:ext>
              </a:extLst>
            </p:cNvPr>
            <p:cNvSpPr txBox="1"/>
            <p:nvPr/>
          </p:nvSpPr>
          <p:spPr>
            <a:xfrm>
              <a:off x="757881" y="988541"/>
              <a:ext cx="15602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int a = foo();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6A3B0E-C058-9FC8-F594-0C73BCC41F2E}"/>
              </a:ext>
            </a:extLst>
          </p:cNvPr>
          <p:cNvGrpSpPr/>
          <p:nvPr/>
        </p:nvGrpSpPr>
        <p:grpSpPr>
          <a:xfrm>
            <a:off x="7397064" y="5415790"/>
            <a:ext cx="1414268" cy="670475"/>
            <a:chOff x="768176" y="1907631"/>
            <a:chExt cx="1414268" cy="6704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E37E46-800C-E7BB-FFA8-359E02AD8B13}"/>
                </a:ext>
              </a:extLst>
            </p:cNvPr>
            <p:cNvSpPr/>
            <p:nvPr/>
          </p:nvSpPr>
          <p:spPr>
            <a:xfrm>
              <a:off x="768176" y="1931775"/>
              <a:ext cx="1410196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FEC581-D765-CBC7-E92F-BDEAD25B9796}"/>
                </a:ext>
              </a:extLst>
            </p:cNvPr>
            <p:cNvSpPr txBox="1"/>
            <p:nvPr/>
          </p:nvSpPr>
          <p:spPr>
            <a:xfrm>
              <a:off x="772247" y="1907631"/>
              <a:ext cx="141019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int b = a;</a:t>
              </a:r>
            </a:p>
            <a:p>
              <a:r>
                <a:rPr lang="en-US" dirty="0"/>
                <a:t>return a / b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595D0B-7A34-ECCB-19E6-1D5E6AB48D4A}"/>
              </a:ext>
            </a:extLst>
          </p:cNvPr>
          <p:cNvGrpSpPr/>
          <p:nvPr/>
        </p:nvGrpSpPr>
        <p:grpSpPr>
          <a:xfrm>
            <a:off x="9587402" y="4345598"/>
            <a:ext cx="1270716" cy="716351"/>
            <a:chOff x="755823" y="4726121"/>
            <a:chExt cx="1270716" cy="71635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779A9A-BBC5-37BF-81E7-7166B84D4F57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2EA374-21D4-55C3-A799-C8B9B8C1AF25}"/>
                </a:ext>
              </a:extLst>
            </p:cNvPr>
            <p:cNvSpPr txBox="1"/>
            <p:nvPr/>
          </p:nvSpPr>
          <p:spPr>
            <a:xfrm>
              <a:off x="757881" y="4749114"/>
              <a:ext cx="11497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foo(){</a:t>
              </a:r>
            </a:p>
            <a:p>
              <a:r>
                <a:rPr lang="en-US" dirty="0"/>
                <a:t>  return 4;</a:t>
              </a: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E59571A-3940-DA55-BD91-8810F6C5BE6A}"/>
              </a:ext>
            </a:extLst>
          </p:cNvPr>
          <p:cNvCxnSpPr>
            <a:cxnSpLocks/>
            <a:stCxn id="10" idx="2"/>
            <a:endCxn id="14" idx="0"/>
          </p:cNvCxnSpPr>
          <p:nvPr/>
        </p:nvCxnSpPr>
        <p:spPr>
          <a:xfrm>
            <a:off x="8098747" y="4893351"/>
            <a:ext cx="7487" cy="52243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BAAB2EB-5F9C-5BFE-5C4A-014FCF3AED70}"/>
              </a:ext>
            </a:extLst>
          </p:cNvPr>
          <p:cNvSpPr/>
          <p:nvPr/>
        </p:nvSpPr>
        <p:spPr>
          <a:xfrm>
            <a:off x="8270656" y="3883734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ED2BEFE-669D-6957-2CF6-4718C3A4A4A9}"/>
              </a:ext>
            </a:extLst>
          </p:cNvPr>
          <p:cNvSpPr/>
          <p:nvPr/>
        </p:nvSpPr>
        <p:spPr>
          <a:xfrm>
            <a:off x="8575456" y="5047397"/>
            <a:ext cx="1600200" cy="51657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600200 w 1600200"/>
              <a:gd name="connsiteY0" fmla="*/ 0 h 1974085"/>
              <a:gd name="connsiteX1" fmla="*/ 624840 w 1600200"/>
              <a:gd name="connsiteY1" fmla="*/ 1958340 h 1974085"/>
              <a:gd name="connsiteX2" fmla="*/ 0 w 1600200"/>
              <a:gd name="connsiteY2" fmla="*/ 388620 h 1974085"/>
              <a:gd name="connsiteX0" fmla="*/ 1600200 w 1600200"/>
              <a:gd name="connsiteY0" fmla="*/ 0 h 516576"/>
              <a:gd name="connsiteX1" fmla="*/ 826770 w 1600200"/>
              <a:gd name="connsiteY1" fmla="*/ 457200 h 516576"/>
              <a:gd name="connsiteX2" fmla="*/ 0 w 1600200"/>
              <a:gd name="connsiteY2" fmla="*/ 388620 h 51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16576">
                <a:moveTo>
                  <a:pt x="1600200" y="0"/>
                </a:moveTo>
                <a:cubicBezTo>
                  <a:pt x="1202055" y="290830"/>
                  <a:pt x="1098550" y="662940"/>
                  <a:pt x="826770" y="457200"/>
                </a:cubicBezTo>
                <a:cubicBezTo>
                  <a:pt x="554990" y="251460"/>
                  <a:pt x="602615" y="-358775"/>
                  <a:pt x="0" y="3886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 descr="A yellow and blue text&#10;&#10;Description automatically generated">
            <a:extLst>
              <a:ext uri="{FF2B5EF4-FFF2-40B4-BE49-F238E27FC236}">
                <a16:creationId xmlns:a16="http://schemas.microsoft.com/office/drawing/2014/main" id="{31852130-6F04-28D4-8E20-9458CD4F6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792" y="2159043"/>
            <a:ext cx="2863537" cy="175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0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Cost/Benefit of </a:t>
            </a:r>
            <a:r>
              <a:rPr lang="en-US" sz="3400" b="1" dirty="0" err="1"/>
              <a:t>supergraphs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3191942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3536527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3D73859-EDA4-075A-A697-9E3F2636225F}"/>
              </a:ext>
            </a:extLst>
          </p:cNvPr>
          <p:cNvSpPr txBox="1"/>
          <p:nvPr/>
        </p:nvSpPr>
        <p:spPr>
          <a:xfrm>
            <a:off x="435407" y="3906645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Naïvely leads to some erroneous paths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C01221FF-684B-A31C-A27E-856B81C84662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Benefits of ICFGs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2D19B8-D9C2-4CA9-7555-7B46E8E7406D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Better than abject pessimism!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A42615-9BB9-88A5-9A69-942470845A58}"/>
              </a:ext>
            </a:extLst>
          </p:cNvPr>
          <p:cNvSpPr txBox="1"/>
          <p:nvPr/>
        </p:nvSpPr>
        <p:spPr>
          <a:xfrm>
            <a:off x="408199" y="2333651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Minimal modification to intraprocedural algorithms</a:t>
            </a:r>
          </a:p>
        </p:txBody>
      </p:sp>
      <p:pic>
        <p:nvPicPr>
          <p:cNvPr id="56" name="Picture 55" descr="A yellow and blue text&#10;&#10;Description automatically generated">
            <a:extLst>
              <a:ext uri="{FF2B5EF4-FFF2-40B4-BE49-F238E27FC236}">
                <a16:creationId xmlns:a16="http://schemas.microsoft.com/office/drawing/2014/main" id="{865C21A4-4944-0351-ED6B-5F65A149C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792" y="2159043"/>
            <a:ext cx="2863537" cy="175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95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Cost/Benefit of </a:t>
            </a:r>
            <a:r>
              <a:rPr lang="en-US" sz="3400" b="1" dirty="0" err="1"/>
              <a:t>supergraphs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AC98F2-8052-6C60-C1F4-C3EDBC381E2C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</p:spTree>
    <p:extLst>
      <p:ext uri="{BB962C8B-B14F-4D97-AF65-F5344CB8AC3E}">
        <p14:creationId xmlns:p14="http://schemas.microsoft.com/office/powerpoint/2010/main" val="3990945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Call Graphs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D1D81-6AEA-9596-19DA-972228DB899F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029E4C-04B7-CCAE-D82C-B1C8F8FF84E0}"/>
              </a:ext>
            </a:extLst>
          </p:cNvPr>
          <p:cNvSpPr txBox="1"/>
          <p:nvPr/>
        </p:nvSpPr>
        <p:spPr>
          <a:xfrm>
            <a:off x="6482447" y="1337603"/>
            <a:ext cx="4615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Simple </a:t>
            </a:r>
            <a:r>
              <a:rPr lang="en-US" dirty="0">
                <a:solidFill>
                  <a:srgbClr val="666666"/>
                </a:solidFill>
              </a:rPr>
              <a:t>c</a:t>
            </a:r>
            <a:r>
              <a:rPr lang="en-US" sz="1800" dirty="0">
                <a:solidFill>
                  <a:srgbClr val="666666"/>
                </a:solidFill>
              </a:rPr>
              <a:t>all graph:</a:t>
            </a:r>
          </a:p>
          <a:p>
            <a:r>
              <a:rPr lang="en-US" sz="1800" dirty="0">
                <a:solidFill>
                  <a:srgbClr val="666666"/>
                </a:solidFill>
              </a:rPr>
              <a:t>connect caller functions to callee functions</a:t>
            </a:r>
          </a:p>
          <a:p>
            <a:r>
              <a:rPr lang="en-US" sz="1800" dirty="0">
                <a:solidFill>
                  <a:srgbClr val="666666"/>
                </a:solidFill>
              </a:rPr>
              <a:t>- Node: function</a:t>
            </a:r>
          </a:p>
          <a:p>
            <a:r>
              <a:rPr lang="en-US" dirty="0">
                <a:solidFill>
                  <a:srgbClr val="666666"/>
                </a:solidFill>
              </a:rPr>
              <a:t>- Edge: function call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EC87B2-0FFA-B33A-5C94-9467DFDB1756}"/>
              </a:ext>
            </a:extLst>
          </p:cNvPr>
          <p:cNvSpPr/>
          <p:nvPr/>
        </p:nvSpPr>
        <p:spPr>
          <a:xfrm>
            <a:off x="7818896" y="280109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6179C5-3F8F-63DF-54DE-8C44C47A33C7}"/>
              </a:ext>
            </a:extLst>
          </p:cNvPr>
          <p:cNvSpPr/>
          <p:nvPr/>
        </p:nvSpPr>
        <p:spPr>
          <a:xfrm>
            <a:off x="9328936" y="408422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EAF935-1479-8D44-1C80-07105A3A6E42}"/>
              </a:ext>
            </a:extLst>
          </p:cNvPr>
          <p:cNvSpPr/>
          <p:nvPr/>
        </p:nvSpPr>
        <p:spPr>
          <a:xfrm>
            <a:off x="7818896" y="547742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baz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03B55A8-5BE5-2481-FF80-715B01A998F7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7047919" y="4522142"/>
            <a:ext cx="2281017" cy="19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03425D9-C4B6-3F79-526E-72D03B5B4ED8}"/>
              </a:ext>
            </a:extLst>
          </p:cNvPr>
          <p:cNvCxnSpPr>
            <a:cxnSpLocks/>
            <a:stCxn id="15" idx="3"/>
            <a:endCxn id="14" idx="2"/>
          </p:cNvCxnSpPr>
          <p:nvPr/>
        </p:nvCxnSpPr>
        <p:spPr>
          <a:xfrm flipV="1">
            <a:off x="8733296" y="4998625"/>
            <a:ext cx="1052840" cy="935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E3229AC-62B1-8311-CC59-746F29AE203B}"/>
              </a:ext>
            </a:extLst>
          </p:cNvPr>
          <p:cNvSpPr/>
          <p:nvPr/>
        </p:nvSpPr>
        <p:spPr>
          <a:xfrm>
            <a:off x="6133519" y="406494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main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A5C0730-97DF-D303-D33F-2812DD18B005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>
            <a:off x="7047919" y="4522142"/>
            <a:ext cx="770977" cy="1412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A22C768-2EAC-DE75-A7F6-9B0A4B83E841}"/>
              </a:ext>
            </a:extLst>
          </p:cNvPr>
          <p:cNvCxnSpPr>
            <a:cxnSpLocks/>
            <a:stCxn id="14" idx="0"/>
            <a:endCxn id="13" idx="3"/>
          </p:cNvCxnSpPr>
          <p:nvPr/>
        </p:nvCxnSpPr>
        <p:spPr>
          <a:xfrm flipH="1" flipV="1">
            <a:off x="8733296" y="3258294"/>
            <a:ext cx="1052840" cy="825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C192FCA-37D8-C886-1E4B-8E569CEA53C7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7047919" y="3258294"/>
            <a:ext cx="770977" cy="1263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FDB191F-93A4-D769-F48E-7F3D4AC9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80" y="2837644"/>
            <a:ext cx="4158355" cy="356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71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Call Graphs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029E4C-04B7-CCAE-D82C-B1C8F8FF84E0}"/>
              </a:ext>
            </a:extLst>
          </p:cNvPr>
          <p:cNvSpPr txBox="1"/>
          <p:nvPr/>
        </p:nvSpPr>
        <p:spPr>
          <a:xfrm>
            <a:off x="6482447" y="1337603"/>
            <a:ext cx="46155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Simple </a:t>
            </a:r>
            <a:r>
              <a:rPr lang="en-US" dirty="0">
                <a:solidFill>
                  <a:srgbClr val="666666"/>
                </a:solidFill>
              </a:rPr>
              <a:t>c</a:t>
            </a:r>
            <a:r>
              <a:rPr lang="en-US" sz="1800" dirty="0">
                <a:solidFill>
                  <a:srgbClr val="666666"/>
                </a:solidFill>
              </a:rPr>
              <a:t>all graph:</a:t>
            </a:r>
          </a:p>
          <a:p>
            <a:r>
              <a:rPr lang="en-US" sz="1800" dirty="0">
                <a:solidFill>
                  <a:srgbClr val="666666"/>
                </a:solidFill>
              </a:rPr>
              <a:t>connect caller functions to callee functions</a:t>
            </a:r>
          </a:p>
          <a:p>
            <a:r>
              <a:rPr lang="en-US" sz="1800" dirty="0">
                <a:solidFill>
                  <a:srgbClr val="666666"/>
                </a:solidFill>
              </a:rPr>
              <a:t>- Node: function</a:t>
            </a:r>
          </a:p>
          <a:p>
            <a:r>
              <a:rPr lang="en-US" dirty="0">
                <a:solidFill>
                  <a:srgbClr val="666666"/>
                </a:solidFill>
              </a:rPr>
              <a:t>- Edge: function call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EC87B2-0FFA-B33A-5C94-9467DFDB1756}"/>
              </a:ext>
            </a:extLst>
          </p:cNvPr>
          <p:cNvSpPr/>
          <p:nvPr/>
        </p:nvSpPr>
        <p:spPr>
          <a:xfrm>
            <a:off x="7818896" y="280109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6179C5-3F8F-63DF-54DE-8C44C47A33C7}"/>
              </a:ext>
            </a:extLst>
          </p:cNvPr>
          <p:cNvSpPr/>
          <p:nvPr/>
        </p:nvSpPr>
        <p:spPr>
          <a:xfrm>
            <a:off x="9328936" y="408422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EAF935-1479-8D44-1C80-07105A3A6E42}"/>
              </a:ext>
            </a:extLst>
          </p:cNvPr>
          <p:cNvSpPr/>
          <p:nvPr/>
        </p:nvSpPr>
        <p:spPr>
          <a:xfrm>
            <a:off x="7818896" y="547742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baz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03425D9-C4B6-3F79-526E-72D03B5B4ED8}"/>
              </a:ext>
            </a:extLst>
          </p:cNvPr>
          <p:cNvCxnSpPr>
            <a:cxnSpLocks/>
            <a:stCxn id="50" idx="3"/>
            <a:endCxn id="14" idx="2"/>
          </p:cNvCxnSpPr>
          <p:nvPr/>
        </p:nvCxnSpPr>
        <p:spPr>
          <a:xfrm flipV="1">
            <a:off x="8433446" y="4998625"/>
            <a:ext cx="1352690" cy="963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E3229AC-62B1-8311-CC59-746F29AE203B}"/>
              </a:ext>
            </a:extLst>
          </p:cNvPr>
          <p:cNvSpPr/>
          <p:nvPr/>
        </p:nvSpPr>
        <p:spPr>
          <a:xfrm>
            <a:off x="6133519" y="4064942"/>
            <a:ext cx="914400" cy="12638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main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5B1746-3078-6108-9167-B0CF51718754}"/>
              </a:ext>
            </a:extLst>
          </p:cNvPr>
          <p:cNvSpPr txBox="1"/>
          <p:nvPr/>
        </p:nvSpPr>
        <p:spPr>
          <a:xfrm>
            <a:off x="6482447" y="433747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A5C0730-97DF-D303-D33F-2812DD18B005}"/>
              </a:ext>
            </a:extLst>
          </p:cNvPr>
          <p:cNvCxnSpPr>
            <a:cxnSpLocks/>
            <a:stCxn id="43" idx="3"/>
            <a:endCxn id="15" idx="1"/>
          </p:cNvCxnSpPr>
          <p:nvPr/>
        </p:nvCxnSpPr>
        <p:spPr>
          <a:xfrm>
            <a:off x="6891232" y="5137191"/>
            <a:ext cx="927664" cy="797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C192FCA-37D8-C886-1E4B-8E569CEA53C7}"/>
              </a:ext>
            </a:extLst>
          </p:cNvPr>
          <p:cNvCxnSpPr>
            <a:cxnSpLocks/>
            <a:stCxn id="25" idx="3"/>
            <a:endCxn id="14" idx="1"/>
          </p:cNvCxnSpPr>
          <p:nvPr/>
        </p:nvCxnSpPr>
        <p:spPr>
          <a:xfrm flipV="1">
            <a:off x="6896677" y="4541425"/>
            <a:ext cx="2432259" cy="285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D4B3099-71FD-18C1-17EE-47780CDE8DC0}"/>
              </a:ext>
            </a:extLst>
          </p:cNvPr>
          <p:cNvSpPr txBox="1"/>
          <p:nvPr/>
        </p:nvSpPr>
        <p:spPr>
          <a:xfrm>
            <a:off x="6482447" y="1125887"/>
            <a:ext cx="79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Better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DA392-91F8-7D50-35CF-5E71AEBBFFBD}"/>
              </a:ext>
            </a:extLst>
          </p:cNvPr>
          <p:cNvSpPr txBox="1"/>
          <p:nvPr/>
        </p:nvSpPr>
        <p:spPr>
          <a:xfrm>
            <a:off x="8450990" y="1312718"/>
            <a:ext cx="1084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Call sites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30EB9-9B21-CD05-11A6-62BBB8E85A23}"/>
              </a:ext>
            </a:extLst>
          </p:cNvPr>
          <p:cNvSpPr txBox="1"/>
          <p:nvPr/>
        </p:nvSpPr>
        <p:spPr>
          <a:xfrm>
            <a:off x="8155769" y="1876029"/>
            <a:ext cx="2359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with nested call sites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6E3C8C-BB90-5D07-A5AE-FC32F117EFA2}"/>
              </a:ext>
            </a:extLst>
          </p:cNvPr>
          <p:cNvCxnSpPr>
            <a:cxnSpLocks/>
            <a:stCxn id="22" idx="3"/>
            <a:endCxn id="13" idx="1"/>
          </p:cNvCxnSpPr>
          <p:nvPr/>
        </p:nvCxnSpPr>
        <p:spPr>
          <a:xfrm flipV="1">
            <a:off x="6787339" y="3258294"/>
            <a:ext cx="1031557" cy="1263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FA8070F-17AB-EDC7-0154-9BF2A4B091A7}"/>
              </a:ext>
            </a:extLst>
          </p:cNvPr>
          <p:cNvSpPr txBox="1"/>
          <p:nvPr/>
        </p:nvSpPr>
        <p:spPr>
          <a:xfrm>
            <a:off x="6471561" y="464227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8479B50-5E4E-5CE3-8592-5012B040183E}"/>
              </a:ext>
            </a:extLst>
          </p:cNvPr>
          <p:cNvCxnSpPr/>
          <p:nvPr/>
        </p:nvCxnSpPr>
        <p:spPr>
          <a:xfrm flipV="1">
            <a:off x="6471561" y="1495219"/>
            <a:ext cx="849082" cy="15806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2B0D249-DB58-C956-ACD7-F019300AD46F}"/>
              </a:ext>
            </a:extLst>
          </p:cNvPr>
          <p:cNvCxnSpPr>
            <a:cxnSpLocks/>
          </p:cNvCxnSpPr>
          <p:nvPr/>
        </p:nvCxnSpPr>
        <p:spPr>
          <a:xfrm>
            <a:off x="7431977" y="1815960"/>
            <a:ext cx="142899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D239B2D4-31A8-C7B6-4D14-8F44F671A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80" y="2837644"/>
            <a:ext cx="4158355" cy="356249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E52A98A-E558-125D-B9AF-5E34EA695AC0}"/>
              </a:ext>
            </a:extLst>
          </p:cNvPr>
          <p:cNvSpPr txBox="1"/>
          <p:nvPr/>
        </p:nvSpPr>
        <p:spPr>
          <a:xfrm>
            <a:off x="6466116" y="495252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12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5D7E7CC-41B1-6732-29FD-20F2BDB2C7B3}"/>
              </a:ext>
            </a:extLst>
          </p:cNvPr>
          <p:cNvSpPr txBox="1"/>
          <p:nvPr/>
        </p:nvSpPr>
        <p:spPr>
          <a:xfrm>
            <a:off x="9685221" y="4367558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2A27B4B-9FFF-D93E-B99A-8A8A0A30663B}"/>
              </a:ext>
            </a:extLst>
          </p:cNvPr>
          <p:cNvSpPr txBox="1"/>
          <p:nvPr/>
        </p:nvSpPr>
        <p:spPr>
          <a:xfrm>
            <a:off x="8128554" y="577726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3</a:t>
            </a:r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7199876-0DD2-1654-5FD2-1BF110C8CA14}"/>
              </a:ext>
            </a:extLst>
          </p:cNvPr>
          <p:cNvSpPr/>
          <p:nvPr/>
        </p:nvSpPr>
        <p:spPr>
          <a:xfrm>
            <a:off x="8763000" y="3243943"/>
            <a:ext cx="2084632" cy="1306286"/>
          </a:xfrm>
          <a:custGeom>
            <a:avLst/>
            <a:gdLst>
              <a:gd name="connsiteX0" fmla="*/ 1197429 w 2084632"/>
              <a:gd name="connsiteY0" fmla="*/ 1306286 h 1306286"/>
              <a:gd name="connsiteX1" fmla="*/ 2041071 w 2084632"/>
              <a:gd name="connsiteY1" fmla="*/ 925286 h 1306286"/>
              <a:gd name="connsiteX2" fmla="*/ 0 w 2084632"/>
              <a:gd name="connsiteY2" fmla="*/ 0 h 1306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632" h="1306286">
                <a:moveTo>
                  <a:pt x="1197429" y="1306286"/>
                </a:moveTo>
                <a:cubicBezTo>
                  <a:pt x="1719035" y="1224643"/>
                  <a:pt x="2240642" y="1143000"/>
                  <a:pt x="2041071" y="925286"/>
                </a:cubicBezTo>
                <a:cubicBezTo>
                  <a:pt x="1841500" y="707572"/>
                  <a:pt x="920750" y="353786"/>
                  <a:pt x="0" y="0"/>
                </a:cubicBezTo>
              </a:path>
            </a:pathLst>
          </a:cu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7B970-7455-6F2D-89DF-CE5D7E0F35AB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</p:spTree>
    <p:extLst>
      <p:ext uri="{BB962C8B-B14F-4D97-AF65-F5344CB8AC3E}">
        <p14:creationId xmlns:p14="http://schemas.microsoft.com/office/powerpoint/2010/main" val="2080822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Call Graphs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7B970-7455-6F2D-89DF-CE5D7E0F35AB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72BE0EC-B902-C76C-6587-CBA28E6D3507}"/>
              </a:ext>
            </a:extLst>
          </p:cNvPr>
          <p:cNvSpPr txBox="1"/>
          <p:nvPr/>
        </p:nvSpPr>
        <p:spPr>
          <a:xfrm>
            <a:off x="406701" y="2238143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In the case of imprecision, over-approximate behaviors</a:t>
            </a:r>
            <a:endParaRPr lang="en-US" sz="1800" dirty="0">
              <a:solidFill>
                <a:srgbClr val="666666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3DB3C0-4DAC-D436-BCB9-A3D8B7FD8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68" y="3135958"/>
            <a:ext cx="5000586" cy="219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11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Other Thing About </a:t>
            </a:r>
            <a:r>
              <a:rPr lang="en-US" sz="3400" b="1" dirty="0" err="1"/>
              <a:t>SuperGraphs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7B970-7455-6F2D-89DF-CE5D7E0F35AB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72BE0EC-B902-C76C-6587-CBA28E6D3507}"/>
              </a:ext>
            </a:extLst>
          </p:cNvPr>
          <p:cNvSpPr txBox="1"/>
          <p:nvPr/>
        </p:nvSpPr>
        <p:spPr>
          <a:xfrm>
            <a:off x="406701" y="2238143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In the case of imprecision, over-approximate behaviors</a:t>
            </a:r>
            <a:endParaRPr lang="en-US" sz="1800" dirty="0">
              <a:solidFill>
                <a:srgbClr val="666666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3DB3C0-4DAC-D436-BCB9-A3D8B7FD8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68" y="3135958"/>
            <a:ext cx="5000586" cy="219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01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Other Thing About </a:t>
            </a:r>
            <a:r>
              <a:rPr lang="en-US" sz="3400" b="1" dirty="0" err="1"/>
              <a:t>SuperGraphs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7B970-7455-6F2D-89DF-CE5D7E0F35AB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72BE0EC-B902-C76C-6587-CBA28E6D3507}"/>
              </a:ext>
            </a:extLst>
          </p:cNvPr>
          <p:cNvSpPr txBox="1"/>
          <p:nvPr/>
        </p:nvSpPr>
        <p:spPr>
          <a:xfrm>
            <a:off x="406701" y="2238143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In the case of imprecision, over-approximate behaviors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F0F9E-6CAD-17FF-5B44-5120920BD33E}"/>
              </a:ext>
            </a:extLst>
          </p:cNvPr>
          <p:cNvSpPr txBox="1"/>
          <p:nvPr/>
        </p:nvSpPr>
        <p:spPr>
          <a:xfrm>
            <a:off x="439490" y="2703777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Naïvely leads to some impossible paths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2888C-0289-B083-DB42-40853E2875E2}"/>
              </a:ext>
            </a:extLst>
          </p:cNvPr>
          <p:cNvGrpSpPr/>
          <p:nvPr/>
        </p:nvGrpSpPr>
        <p:grpSpPr>
          <a:xfrm>
            <a:off x="7855257" y="2293358"/>
            <a:ext cx="1276894" cy="931568"/>
            <a:chOff x="757881" y="980303"/>
            <a:chExt cx="1276894" cy="931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02EA9-7309-7AD0-F9A7-CAC3D0B82E1A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C4F053-6E0A-C297-05A0-265231D6F8DC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7BD4BA-579A-2522-3C19-38C141E198F7}"/>
              </a:ext>
            </a:extLst>
          </p:cNvPr>
          <p:cNvGrpSpPr/>
          <p:nvPr/>
        </p:nvGrpSpPr>
        <p:grpSpPr>
          <a:xfrm>
            <a:off x="7858346" y="3721701"/>
            <a:ext cx="1270716" cy="369332"/>
            <a:chOff x="768176" y="1907631"/>
            <a:chExt cx="1270716" cy="3693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EB00E9-C45C-84FC-95D9-4477F158F429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330980-DD1E-28EA-4124-E76964059899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1136A8-0F59-73ED-5B32-5F701A6E3FE8}"/>
              </a:ext>
            </a:extLst>
          </p:cNvPr>
          <p:cNvGrpSpPr/>
          <p:nvPr/>
        </p:nvGrpSpPr>
        <p:grpSpPr>
          <a:xfrm>
            <a:off x="7797607" y="4526854"/>
            <a:ext cx="1392195" cy="369332"/>
            <a:chOff x="757881" y="2545144"/>
            <a:chExt cx="1392195" cy="3693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41B6B2-F690-000F-6F8C-2CCFF17C7A0F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4926EB-64D3-F5C3-411F-3574B620819D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B04A95-8721-BDF6-351E-B14120CEDE63}"/>
              </a:ext>
            </a:extLst>
          </p:cNvPr>
          <p:cNvGrpSpPr/>
          <p:nvPr/>
        </p:nvGrpSpPr>
        <p:grpSpPr>
          <a:xfrm>
            <a:off x="9972484" y="2651509"/>
            <a:ext cx="1270716" cy="716351"/>
            <a:chOff x="755823" y="4726121"/>
            <a:chExt cx="1270716" cy="71635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F9786B-E857-82AF-8B6D-9FF063FB8BF2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3B6EF0-D1C7-487F-E231-55C6638EE484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9968A2-B032-2E5E-A202-BCF85031DAF7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8489523" y="3201277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924BE15-8D4A-99E5-CD79-EFB8CB338DEE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>
            <a:off x="8489523" y="4091033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A0C000B-402F-B024-2484-93CA8D01156F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8C5977F-D788-8181-7F14-B2F7E4D1B16B}"/>
              </a:ext>
            </a:extLst>
          </p:cNvPr>
          <p:cNvSpPr/>
          <p:nvPr/>
        </p:nvSpPr>
        <p:spPr>
          <a:xfrm>
            <a:off x="8610017" y="2424221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732D69-39B3-E495-CC91-27B09E854FB9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929C25F-A2FA-A196-DEA7-301D87BD6CDA}"/>
              </a:ext>
            </a:extLst>
          </p:cNvPr>
          <p:cNvSpPr/>
          <p:nvPr/>
        </p:nvSpPr>
        <p:spPr>
          <a:xfrm>
            <a:off x="8960537" y="3350768"/>
            <a:ext cx="1576705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2537E54-5CD5-FD4B-089F-E753C8EED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847" y="3367860"/>
            <a:ext cx="3306925" cy="27713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D9D8C6A-A97E-1E46-1C8A-1ADAB9880EDA}"/>
                  </a:ext>
                </a:extLst>
              </p14:cNvPr>
              <p14:cNvContentPartPr/>
              <p14:nvPr/>
            </p14:nvContentPartPr>
            <p14:xfrm>
              <a:off x="3673080" y="3897720"/>
              <a:ext cx="558000" cy="498240"/>
            </p14:xfrm>
          </p:contentPart>
        </mc:Choice>
        <mc:Fallback xmlns:p159="http://schemas.microsoft.com/office/powerpoint/2015/09/main" xmlns:a16="http://schemas.microsoft.com/office/drawing/2014/main"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D9D8C6A-A97E-1E46-1C8A-1ADAB9880E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3720" y="3888360"/>
                <a:ext cx="576720" cy="51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666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 animBg="1"/>
      <p:bldP spid="36" grpId="0" animBg="1"/>
      <p:bldP spid="37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Other Thing About </a:t>
            </a:r>
            <a:r>
              <a:rPr lang="en-US" sz="3400" b="1" dirty="0" err="1"/>
              <a:t>SuperGraphs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Costs of ICFGs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May not be obvious what the calle</a:t>
            </a:r>
            <a:r>
              <a:rPr lang="en-US" b="1" dirty="0">
                <a:solidFill>
                  <a:srgbClr val="666666"/>
                </a:solidFill>
              </a:rPr>
              <a:t>e is</a:t>
            </a:r>
            <a:endParaRPr lang="en-US" sz="1800" b="1" dirty="0">
              <a:solidFill>
                <a:srgbClr val="666666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7B970-7455-6F2D-89DF-CE5D7E0F35AB}"/>
              </a:ext>
            </a:extLst>
          </p:cNvPr>
          <p:cNvSpPr txBox="1"/>
          <p:nvPr/>
        </p:nvSpPr>
        <p:spPr>
          <a:xfrm>
            <a:off x="401261" y="1927898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We can separate that concern into a call graph analysis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72BE0EC-B902-C76C-6587-CBA28E6D3507}"/>
              </a:ext>
            </a:extLst>
          </p:cNvPr>
          <p:cNvSpPr txBox="1"/>
          <p:nvPr/>
        </p:nvSpPr>
        <p:spPr>
          <a:xfrm>
            <a:off x="406701" y="2238143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In the case of imprecision, over-approximate behaviors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F0F9E-6CAD-17FF-5B44-5120920BD33E}"/>
              </a:ext>
            </a:extLst>
          </p:cNvPr>
          <p:cNvSpPr txBox="1"/>
          <p:nvPr/>
        </p:nvSpPr>
        <p:spPr>
          <a:xfrm>
            <a:off x="439490" y="2703777"/>
            <a:ext cx="5285031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Naïvely leads to some impossible paths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2888C-0289-B083-DB42-40853E2875E2}"/>
              </a:ext>
            </a:extLst>
          </p:cNvPr>
          <p:cNvGrpSpPr/>
          <p:nvPr/>
        </p:nvGrpSpPr>
        <p:grpSpPr>
          <a:xfrm>
            <a:off x="7855257" y="2293358"/>
            <a:ext cx="1276894" cy="931568"/>
            <a:chOff x="757881" y="980303"/>
            <a:chExt cx="1276894" cy="931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02EA9-7309-7AD0-F9A7-CAC3D0B82E1A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C4F053-6E0A-C297-05A0-265231D6F8DC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7BD4BA-579A-2522-3C19-38C141E198F7}"/>
              </a:ext>
            </a:extLst>
          </p:cNvPr>
          <p:cNvGrpSpPr/>
          <p:nvPr/>
        </p:nvGrpSpPr>
        <p:grpSpPr>
          <a:xfrm>
            <a:off x="7858346" y="3721701"/>
            <a:ext cx="1270716" cy="369332"/>
            <a:chOff x="768176" y="1907631"/>
            <a:chExt cx="1270716" cy="3693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EB00E9-C45C-84FC-95D9-4477F158F429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330980-DD1E-28EA-4124-E76964059899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1136A8-0F59-73ED-5B32-5F701A6E3FE8}"/>
              </a:ext>
            </a:extLst>
          </p:cNvPr>
          <p:cNvGrpSpPr/>
          <p:nvPr/>
        </p:nvGrpSpPr>
        <p:grpSpPr>
          <a:xfrm>
            <a:off x="7797607" y="4526854"/>
            <a:ext cx="1392195" cy="369332"/>
            <a:chOff x="757881" y="2545144"/>
            <a:chExt cx="1392195" cy="3693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41B6B2-F690-000F-6F8C-2CCFF17C7A0F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4926EB-64D3-F5C3-411F-3574B620819D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B04A95-8721-BDF6-351E-B14120CEDE63}"/>
              </a:ext>
            </a:extLst>
          </p:cNvPr>
          <p:cNvGrpSpPr/>
          <p:nvPr/>
        </p:nvGrpSpPr>
        <p:grpSpPr>
          <a:xfrm>
            <a:off x="9972484" y="2651509"/>
            <a:ext cx="1270716" cy="716351"/>
            <a:chOff x="755823" y="4726121"/>
            <a:chExt cx="1270716" cy="71635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F9786B-E857-82AF-8B6D-9FF063FB8BF2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3B6EF0-D1C7-487F-E231-55C6638EE484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9968A2-B032-2E5E-A202-BCF85031DAF7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8489523" y="3201277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924BE15-8D4A-99E5-CD79-EFB8CB338DEE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>
            <a:off x="8489523" y="4091033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A0C000B-402F-B024-2484-93CA8D01156F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8C5977F-D788-8181-7F14-B2F7E4D1B16B}"/>
              </a:ext>
            </a:extLst>
          </p:cNvPr>
          <p:cNvSpPr/>
          <p:nvPr/>
        </p:nvSpPr>
        <p:spPr>
          <a:xfrm>
            <a:off x="8610017" y="2424221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732D69-39B3-E495-CC91-27B09E854FB9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929C25F-A2FA-A196-DEA7-301D87BD6CDA}"/>
              </a:ext>
            </a:extLst>
          </p:cNvPr>
          <p:cNvSpPr/>
          <p:nvPr/>
        </p:nvSpPr>
        <p:spPr>
          <a:xfrm>
            <a:off x="8960537" y="3350768"/>
            <a:ext cx="1576705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2537E54-5CD5-FD4B-089F-E753C8EED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847" y="3367860"/>
            <a:ext cx="3306925" cy="27713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C633391-4349-1984-72D5-9952116FF7ED}"/>
              </a:ext>
            </a:extLst>
          </p:cNvPr>
          <p:cNvSpPr/>
          <p:nvPr/>
        </p:nvSpPr>
        <p:spPr>
          <a:xfrm>
            <a:off x="8655738" y="2189645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68C83D-0647-7103-5B79-E13747D60C94}"/>
              </a:ext>
            </a:extLst>
          </p:cNvPr>
          <p:cNvSpPr/>
          <p:nvPr/>
        </p:nvSpPr>
        <p:spPr>
          <a:xfrm>
            <a:off x="8754798" y="3348228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27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Abject Pessimism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ICFGs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Context-Sensitivity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Summary Functions</a:t>
            </a:r>
          </a:p>
        </p:txBody>
      </p:sp>
    </p:spTree>
    <p:extLst>
      <p:ext uri="{BB962C8B-B14F-4D97-AF65-F5344CB8AC3E}">
        <p14:creationId xmlns:p14="http://schemas.microsoft.com/office/powerpoint/2010/main" val="250902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(Calling) Context Sensitivity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The problem in the simple </a:t>
            </a:r>
            <a:r>
              <a:rPr lang="en-US" sz="2600" cap="small" dirty="0" err="1"/>
              <a:t>supergraph</a:t>
            </a:r>
            <a:r>
              <a:rPr lang="en-US" sz="2600" cap="small" dirty="0"/>
              <a:t> analysis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F2B709-0B89-56D4-BC58-57810735A196}"/>
              </a:ext>
            </a:extLst>
          </p:cNvPr>
          <p:cNvSpPr txBox="1"/>
          <p:nvPr/>
        </p:nvSpPr>
        <p:spPr>
          <a:xfrm>
            <a:off x="424525" y="1653288"/>
            <a:ext cx="2725075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666666"/>
                </a:solidFill>
              </a:rPr>
              <a:t>A lock of calling context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7B970-7455-6F2D-89DF-CE5D7E0F35AB}"/>
              </a:ext>
            </a:extLst>
          </p:cNvPr>
          <p:cNvSpPr txBox="1"/>
          <p:nvPr/>
        </p:nvSpPr>
        <p:spPr>
          <a:xfrm>
            <a:off x="2984804" y="1638774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(r</a:t>
            </a:r>
            <a:r>
              <a:rPr lang="en-US" sz="1800" dirty="0">
                <a:solidFill>
                  <a:srgbClr val="666666"/>
                </a:solidFill>
              </a:rPr>
              <a:t>eturn to the wrong call site)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2888C-0289-B083-DB42-40853E2875E2}"/>
              </a:ext>
            </a:extLst>
          </p:cNvPr>
          <p:cNvGrpSpPr/>
          <p:nvPr/>
        </p:nvGrpSpPr>
        <p:grpSpPr>
          <a:xfrm>
            <a:off x="6418353" y="3653620"/>
            <a:ext cx="1276894" cy="931568"/>
            <a:chOff x="757881" y="980303"/>
            <a:chExt cx="1276894" cy="931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02EA9-7309-7AD0-F9A7-CAC3D0B82E1A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C4F053-6E0A-C297-05A0-265231D6F8DC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7BD4BA-579A-2522-3C19-38C141E198F7}"/>
              </a:ext>
            </a:extLst>
          </p:cNvPr>
          <p:cNvGrpSpPr/>
          <p:nvPr/>
        </p:nvGrpSpPr>
        <p:grpSpPr>
          <a:xfrm>
            <a:off x="6421442" y="5081963"/>
            <a:ext cx="1270716" cy="369332"/>
            <a:chOff x="768176" y="1907631"/>
            <a:chExt cx="1270716" cy="3693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EB00E9-C45C-84FC-95D9-4477F158F429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330980-DD1E-28EA-4124-E76964059899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1136A8-0F59-73ED-5B32-5F701A6E3FE8}"/>
              </a:ext>
            </a:extLst>
          </p:cNvPr>
          <p:cNvGrpSpPr/>
          <p:nvPr/>
        </p:nvGrpSpPr>
        <p:grpSpPr>
          <a:xfrm>
            <a:off x="6360703" y="5887116"/>
            <a:ext cx="1392195" cy="369332"/>
            <a:chOff x="757881" y="2545144"/>
            <a:chExt cx="1392195" cy="3693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41B6B2-F690-000F-6F8C-2CCFF17C7A0F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4926EB-64D3-F5C3-411F-3574B620819D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B04A95-8721-BDF6-351E-B14120CEDE63}"/>
              </a:ext>
            </a:extLst>
          </p:cNvPr>
          <p:cNvGrpSpPr/>
          <p:nvPr/>
        </p:nvGrpSpPr>
        <p:grpSpPr>
          <a:xfrm>
            <a:off x="8535580" y="4011771"/>
            <a:ext cx="1270716" cy="716351"/>
            <a:chOff x="755823" y="4726121"/>
            <a:chExt cx="1270716" cy="71635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F9786B-E857-82AF-8B6D-9FF063FB8BF2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3B6EF0-D1C7-487F-E231-55C6638EE484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9968A2-B032-2E5E-A202-BCF85031DAF7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7052619" y="4561539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924BE15-8D4A-99E5-CD79-EFB8CB338DEE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>
            <a:off x="7052619" y="5451295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A0C000B-402F-B024-2484-93CA8D01156F}"/>
              </a:ext>
            </a:extLst>
          </p:cNvPr>
          <p:cNvSpPr/>
          <p:nvPr/>
        </p:nvSpPr>
        <p:spPr>
          <a:xfrm>
            <a:off x="7218834" y="3549907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8C5977F-D788-8181-7F14-B2F7E4D1B16B}"/>
              </a:ext>
            </a:extLst>
          </p:cNvPr>
          <p:cNvSpPr/>
          <p:nvPr/>
        </p:nvSpPr>
        <p:spPr>
          <a:xfrm>
            <a:off x="7173113" y="3784483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732D69-39B3-E495-CC91-27B09E854FB9}"/>
              </a:ext>
            </a:extLst>
          </p:cNvPr>
          <p:cNvSpPr/>
          <p:nvPr/>
        </p:nvSpPr>
        <p:spPr>
          <a:xfrm>
            <a:off x="7317894" y="4708490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929C25F-A2FA-A196-DEA7-301D87BD6CDA}"/>
              </a:ext>
            </a:extLst>
          </p:cNvPr>
          <p:cNvSpPr/>
          <p:nvPr/>
        </p:nvSpPr>
        <p:spPr>
          <a:xfrm>
            <a:off x="7523633" y="4711030"/>
            <a:ext cx="1576705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2537E54-5CD5-FD4B-089F-E753C8EED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969" y="3535394"/>
            <a:ext cx="3306925" cy="27713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C633391-4349-1984-72D5-9952116FF7ED}"/>
              </a:ext>
            </a:extLst>
          </p:cNvPr>
          <p:cNvSpPr/>
          <p:nvPr/>
        </p:nvSpPr>
        <p:spPr>
          <a:xfrm>
            <a:off x="7218834" y="3549907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68C83D-0647-7103-5B79-E13747D60C94}"/>
              </a:ext>
            </a:extLst>
          </p:cNvPr>
          <p:cNvSpPr/>
          <p:nvPr/>
        </p:nvSpPr>
        <p:spPr>
          <a:xfrm>
            <a:off x="7317894" y="4708490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9D89A-2C4E-06D5-9938-098BE40700FC}"/>
              </a:ext>
            </a:extLst>
          </p:cNvPr>
          <p:cNvSpPr txBox="1"/>
          <p:nvPr/>
        </p:nvSpPr>
        <p:spPr>
          <a:xfrm>
            <a:off x="401264" y="2014982"/>
            <a:ext cx="6173707" cy="1291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This provides another way to “tune” a flow analysis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solidFill>
                  <a:srgbClr val="666666"/>
                </a:solidFill>
              </a:rPr>
              <a:t>Flow-sensitive vs Flow-insensitive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800" dirty="0">
                <a:solidFill>
                  <a:srgbClr val="666666"/>
                </a:solidFill>
              </a:rPr>
              <a:t>Context-sensitive vs Context-insensitive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6EFEB8-2875-548C-471E-C0F1ECC49B1F}"/>
              </a:ext>
            </a:extLst>
          </p:cNvPr>
          <p:cNvSpPr txBox="1"/>
          <p:nvPr/>
        </p:nvSpPr>
        <p:spPr>
          <a:xfrm>
            <a:off x="709596" y="3573099"/>
            <a:ext cx="13848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chemeClr val="accent2"/>
                </a:solidFill>
              </a:rPr>
              <a:t>tracks some</a:t>
            </a:r>
          </a:p>
          <a:p>
            <a:pPr algn="ctr"/>
            <a:r>
              <a:rPr lang="en-US" i="1" dirty="0">
                <a:solidFill>
                  <a:schemeClr val="accent2"/>
                </a:solidFill>
              </a:rPr>
              <a:t>amount of </a:t>
            </a:r>
          </a:p>
          <a:p>
            <a:pPr algn="ctr"/>
            <a:r>
              <a:rPr lang="en-US" i="1" dirty="0">
                <a:solidFill>
                  <a:schemeClr val="accent2"/>
                </a:solidFill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887777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Call Strings and K-CFA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ICFGs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2" y="1308703"/>
            <a:ext cx="732065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How much context to Keep?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9D89A-2C4E-06D5-9938-098BE40700FC}"/>
              </a:ext>
            </a:extLst>
          </p:cNvPr>
          <p:cNvSpPr txBox="1"/>
          <p:nvPr/>
        </p:nvSpPr>
        <p:spPr>
          <a:xfrm>
            <a:off x="379496" y="2022241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Obvious solution: Call strings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CB3283-27EB-526F-9FDE-B22F813EDD80}"/>
              </a:ext>
            </a:extLst>
          </p:cNvPr>
          <p:cNvSpPr txBox="1"/>
          <p:nvPr/>
        </p:nvSpPr>
        <p:spPr>
          <a:xfrm>
            <a:off x="379496" y="2835035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Obvious problem: what about the caller’s caller?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5151A8-A1B6-523E-F1A5-5463E0A360DB}"/>
              </a:ext>
            </a:extLst>
          </p:cNvPr>
          <p:cNvSpPr txBox="1"/>
          <p:nvPr/>
        </p:nvSpPr>
        <p:spPr>
          <a:xfrm>
            <a:off x="379496" y="3270456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Obvious solution: keep track </a:t>
            </a:r>
            <a:r>
              <a:rPr lang="en-US" dirty="0">
                <a:solidFill>
                  <a:srgbClr val="666666"/>
                </a:solidFill>
              </a:rPr>
              <a:t>of the</a:t>
            </a:r>
            <a:r>
              <a:rPr lang="en-US" sz="1800" dirty="0">
                <a:solidFill>
                  <a:srgbClr val="666666"/>
                </a:solidFill>
              </a:rPr>
              <a:t> caller’s caller?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F92322-3BC7-F336-2656-A44774A401C7}"/>
              </a:ext>
            </a:extLst>
          </p:cNvPr>
          <p:cNvSpPr txBox="1"/>
          <p:nvPr/>
        </p:nvSpPr>
        <p:spPr>
          <a:xfrm>
            <a:off x="379496" y="1652129"/>
            <a:ext cx="5671477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Obvious problem: </a:t>
            </a:r>
            <a:r>
              <a:rPr lang="en-US" dirty="0">
                <a:solidFill>
                  <a:srgbClr val="666666"/>
                </a:solidFill>
              </a:rPr>
              <a:t>can’t distinguish between </a:t>
            </a:r>
            <a:r>
              <a:rPr lang="en-US" sz="1800" dirty="0">
                <a:solidFill>
                  <a:srgbClr val="666666"/>
                </a:solidFill>
              </a:rPr>
              <a:t>callers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D70ACE-060B-8B87-EE34-1224D54CC263}"/>
              </a:ext>
            </a:extLst>
          </p:cNvPr>
          <p:cNvSpPr txBox="1"/>
          <p:nvPr/>
        </p:nvSpPr>
        <p:spPr>
          <a:xfrm>
            <a:off x="5551714" y="1727602"/>
            <a:ext cx="308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(context-insensitive analysis)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7B0E4C-0709-79E3-CB44-D795EE6D7329}"/>
              </a:ext>
            </a:extLst>
          </p:cNvPr>
          <p:cNvSpPr txBox="1"/>
          <p:nvPr/>
        </p:nvSpPr>
        <p:spPr>
          <a:xfrm>
            <a:off x="2815784" y="2483692"/>
            <a:ext cx="796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1-CFA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CD6ACB-A263-2553-E633-C59FBC630025}"/>
              </a:ext>
            </a:extLst>
          </p:cNvPr>
          <p:cNvSpPr txBox="1"/>
          <p:nvPr/>
        </p:nvSpPr>
        <p:spPr>
          <a:xfrm>
            <a:off x="5471883" y="3367708"/>
            <a:ext cx="792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2-CFA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F3A842-DC30-7AEF-8A6F-07E54195E7FF}"/>
              </a:ext>
            </a:extLst>
          </p:cNvPr>
          <p:cNvSpPr txBox="1"/>
          <p:nvPr/>
        </p:nvSpPr>
        <p:spPr>
          <a:xfrm>
            <a:off x="379496" y="2389351"/>
            <a:ext cx="2529113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K</a:t>
            </a:r>
            <a:r>
              <a:rPr lang="en-US" sz="1800" dirty="0">
                <a:solidFill>
                  <a:srgbClr val="666666"/>
                </a:solidFill>
              </a:rPr>
              <a:t>eep track of the caller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072ADE-0980-EE96-42A3-4A5A007C3F0A}"/>
              </a:ext>
            </a:extLst>
          </p:cNvPr>
          <p:cNvSpPr txBox="1"/>
          <p:nvPr/>
        </p:nvSpPr>
        <p:spPr>
          <a:xfrm>
            <a:off x="2188035" y="4268833"/>
            <a:ext cx="720271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Garamond" panose="02020404030301010803" pitchFamily="18" charset="0"/>
              </a:rPr>
              <a:t>“k-CFA popularized the idea of context-sensitive flow analysis. […] in the OO setting, where a 1- and 2-CFA analysis is considered heavy but certainly possible”</a:t>
            </a:r>
          </a:p>
          <a:p>
            <a:pPr algn="r"/>
            <a:r>
              <a:rPr lang="en-US" sz="2200" dirty="0">
                <a:latin typeface="Garamond" panose="02020404030301010803" pitchFamily="18" charset="0"/>
              </a:rPr>
              <a:t>- Might et al, Resolving and Exploiting the k-CFA Paradox</a:t>
            </a:r>
          </a:p>
        </p:txBody>
      </p:sp>
    </p:spTree>
    <p:extLst>
      <p:ext uri="{BB962C8B-B14F-4D97-AF65-F5344CB8AC3E}">
        <p14:creationId xmlns:p14="http://schemas.microsoft.com/office/powerpoint/2010/main" val="392793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" grpId="0"/>
      <p:bldP spid="22" grpId="0"/>
      <p:bldP spid="23" grpId="0"/>
      <p:bldP spid="24" grpId="0"/>
      <p:bldP spid="25" grpId="0"/>
      <p:bldP spid="27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Another Form of Context Sensitivity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Context-Sensitivity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1" y="1308703"/>
            <a:ext cx="10005799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(perhaps) More conceptually Straightforward Approach…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6810F8C-4092-F687-89D6-B9EF38EAA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35" y="3535394"/>
            <a:ext cx="3306925" cy="277139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2E6984B-1DAC-B675-7963-27DD4E778044}"/>
              </a:ext>
            </a:extLst>
          </p:cNvPr>
          <p:cNvSpPr txBox="1"/>
          <p:nvPr/>
        </p:nvSpPr>
        <p:spPr>
          <a:xfrm>
            <a:off x="401264" y="1753726"/>
            <a:ext cx="9657136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666666"/>
                </a:solidFill>
              </a:rPr>
              <a:t>Rather than complicating the edges, what if we cloned the nodes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06C37CA-6694-386A-9F29-549F348D1542}"/>
              </a:ext>
            </a:extLst>
          </p:cNvPr>
          <p:cNvGrpSpPr/>
          <p:nvPr/>
        </p:nvGrpSpPr>
        <p:grpSpPr>
          <a:xfrm>
            <a:off x="7578365" y="3712027"/>
            <a:ext cx="1276894" cy="931568"/>
            <a:chOff x="757881" y="980303"/>
            <a:chExt cx="1276894" cy="93156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0FDE1CD-4AF3-B01F-5E75-577EC24FA7C1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9543AA4-B490-AD7E-C480-F63D2CD07E85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97CBE5D-90F3-468F-514E-83DC1EE665A3}"/>
              </a:ext>
            </a:extLst>
          </p:cNvPr>
          <p:cNvGrpSpPr/>
          <p:nvPr/>
        </p:nvGrpSpPr>
        <p:grpSpPr>
          <a:xfrm>
            <a:off x="7581454" y="5140370"/>
            <a:ext cx="1270716" cy="369332"/>
            <a:chOff x="768176" y="1907631"/>
            <a:chExt cx="1270716" cy="36933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999AE68-D15F-9020-C49E-ADE1E08AA341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698D61-820F-C72D-FF5D-D297779637BA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A19EB8-0ECE-2848-100F-144BB609FAC6}"/>
              </a:ext>
            </a:extLst>
          </p:cNvPr>
          <p:cNvGrpSpPr/>
          <p:nvPr/>
        </p:nvGrpSpPr>
        <p:grpSpPr>
          <a:xfrm>
            <a:off x="7520715" y="5945523"/>
            <a:ext cx="1392195" cy="369332"/>
            <a:chOff x="757881" y="2545144"/>
            <a:chExt cx="1392195" cy="36933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B16474B-4F10-D9BF-DDCD-C9B05254EFA5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4F9EA3F-C551-594E-EAE8-A83213FCEA6F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B49902F-BD96-12C6-3EC3-C699E1F48152}"/>
              </a:ext>
            </a:extLst>
          </p:cNvPr>
          <p:cNvGrpSpPr/>
          <p:nvPr/>
        </p:nvGrpSpPr>
        <p:grpSpPr>
          <a:xfrm>
            <a:off x="9695592" y="4070178"/>
            <a:ext cx="1270716" cy="716351"/>
            <a:chOff x="755823" y="4726121"/>
            <a:chExt cx="1270716" cy="71635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9AB6B46-7BD8-7041-0054-75D34FD944F9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45CD8F9-0148-F62B-A770-670A7DE69E68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3367243-665A-E7BD-149C-A8D19F6323A5}"/>
              </a:ext>
            </a:extLst>
          </p:cNvPr>
          <p:cNvCxnSpPr>
            <a:cxnSpLocks/>
            <a:stCxn id="37" idx="2"/>
            <a:endCxn id="41" idx="0"/>
          </p:cNvCxnSpPr>
          <p:nvPr/>
        </p:nvCxnSpPr>
        <p:spPr>
          <a:xfrm flipH="1">
            <a:off x="8212631" y="4619946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B6F22A7-286F-9BC0-1E3D-E00133DE2D26}"/>
              </a:ext>
            </a:extLst>
          </p:cNvPr>
          <p:cNvCxnSpPr>
            <a:cxnSpLocks/>
            <a:stCxn id="41" idx="2"/>
            <a:endCxn id="44" idx="0"/>
          </p:cNvCxnSpPr>
          <p:nvPr/>
        </p:nvCxnSpPr>
        <p:spPr>
          <a:xfrm>
            <a:off x="8212631" y="5509702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52C5D6C-0F43-B69B-7FFA-DF91F5A1684F}"/>
              </a:ext>
            </a:extLst>
          </p:cNvPr>
          <p:cNvSpPr/>
          <p:nvPr/>
        </p:nvSpPr>
        <p:spPr>
          <a:xfrm>
            <a:off x="8378846" y="3608314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43B8BD1-B328-62C8-8FB2-F4778C885620}"/>
              </a:ext>
            </a:extLst>
          </p:cNvPr>
          <p:cNvSpPr/>
          <p:nvPr/>
        </p:nvSpPr>
        <p:spPr>
          <a:xfrm>
            <a:off x="8333125" y="3842890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EFE412C-0157-56D0-E925-9D4A034A1790}"/>
              </a:ext>
            </a:extLst>
          </p:cNvPr>
          <p:cNvSpPr/>
          <p:nvPr/>
        </p:nvSpPr>
        <p:spPr>
          <a:xfrm>
            <a:off x="8477906" y="4766897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43E2614-F7C5-B32A-0480-B3D559A27EA4}"/>
              </a:ext>
            </a:extLst>
          </p:cNvPr>
          <p:cNvSpPr/>
          <p:nvPr/>
        </p:nvSpPr>
        <p:spPr>
          <a:xfrm>
            <a:off x="8683645" y="4769437"/>
            <a:ext cx="1576705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D00D921-ABE6-7BFA-6CE0-9AC14DE0344F}"/>
              </a:ext>
            </a:extLst>
          </p:cNvPr>
          <p:cNvSpPr/>
          <p:nvPr/>
        </p:nvSpPr>
        <p:spPr>
          <a:xfrm>
            <a:off x="8378846" y="3608314"/>
            <a:ext cx="1531620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F9AC6CB-C5E1-2386-649B-3C517EDEC93F}"/>
              </a:ext>
            </a:extLst>
          </p:cNvPr>
          <p:cNvSpPr/>
          <p:nvPr/>
        </p:nvSpPr>
        <p:spPr>
          <a:xfrm>
            <a:off x="8477906" y="4766897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984A3A6-414E-1A6F-96D9-F0EF36D97923}"/>
              </a:ext>
            </a:extLst>
          </p:cNvPr>
          <p:cNvGrpSpPr/>
          <p:nvPr/>
        </p:nvGrpSpPr>
        <p:grpSpPr>
          <a:xfrm>
            <a:off x="9688338" y="4077436"/>
            <a:ext cx="1270716" cy="716351"/>
            <a:chOff x="755823" y="4726121"/>
            <a:chExt cx="1270716" cy="716351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F12529F-B1EF-7021-A1DF-842BE895511F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A270D92-311C-4401-FFB1-33A7AEB66B96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0066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Another Form of Context Sensitivity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Analysis: Context-Sensitivity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A83C5FFB-7772-491B-CDA4-A7BCC86F971A}"/>
              </a:ext>
            </a:extLst>
          </p:cNvPr>
          <p:cNvSpPr txBox="1">
            <a:spLocks/>
          </p:cNvSpPr>
          <p:nvPr/>
        </p:nvSpPr>
        <p:spPr>
          <a:xfrm>
            <a:off x="429971" y="1308703"/>
            <a:ext cx="10005799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(perhaps) More conceptually Straightforward Approach…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6810F8C-4092-F687-89D6-B9EF38EAA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35" y="3535394"/>
            <a:ext cx="3306925" cy="277139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2E6984B-1DAC-B675-7963-27DD4E778044}"/>
              </a:ext>
            </a:extLst>
          </p:cNvPr>
          <p:cNvSpPr txBox="1"/>
          <p:nvPr/>
        </p:nvSpPr>
        <p:spPr>
          <a:xfrm>
            <a:off x="401264" y="1753726"/>
            <a:ext cx="9657136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666666"/>
                </a:solidFill>
              </a:rPr>
              <a:t>Rather than complicating the edges, what if we cloned the nodes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06C37CA-6694-386A-9F29-549F348D1542}"/>
              </a:ext>
            </a:extLst>
          </p:cNvPr>
          <p:cNvGrpSpPr/>
          <p:nvPr/>
        </p:nvGrpSpPr>
        <p:grpSpPr>
          <a:xfrm>
            <a:off x="7578365" y="3712027"/>
            <a:ext cx="1276894" cy="931568"/>
            <a:chOff x="757881" y="980303"/>
            <a:chExt cx="1276894" cy="93156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0FDE1CD-4AF3-B01F-5E75-577EC24FA7C1}"/>
                </a:ext>
              </a:extLst>
            </p:cNvPr>
            <p:cNvSpPr/>
            <p:nvPr/>
          </p:nvSpPr>
          <p:spPr>
            <a:xfrm>
              <a:off x="764059" y="980303"/>
              <a:ext cx="1270716" cy="90791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9543AA4-B490-AD7E-C480-F63D2CD07E85}"/>
                </a:ext>
              </a:extLst>
            </p:cNvPr>
            <p:cNvSpPr txBox="1"/>
            <p:nvPr/>
          </p:nvSpPr>
          <p:spPr>
            <a:xfrm>
              <a:off x="757881" y="988541"/>
              <a:ext cx="12572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main(){</a:t>
              </a:r>
            </a:p>
            <a:p>
              <a:r>
                <a:rPr lang="en-US" dirty="0"/>
                <a:t>  g = -1;</a:t>
              </a:r>
            </a:p>
            <a:p>
              <a:r>
                <a:rPr lang="en-US" dirty="0"/>
                <a:t>  </a:t>
              </a:r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97CBE5D-90F3-468F-514E-83DC1EE665A3}"/>
              </a:ext>
            </a:extLst>
          </p:cNvPr>
          <p:cNvGrpSpPr/>
          <p:nvPr/>
        </p:nvGrpSpPr>
        <p:grpSpPr>
          <a:xfrm>
            <a:off x="7581454" y="5140370"/>
            <a:ext cx="1270716" cy="369332"/>
            <a:chOff x="768176" y="1907631"/>
            <a:chExt cx="1270716" cy="36933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999AE68-D15F-9020-C49E-ADE1E08AA341}"/>
                </a:ext>
              </a:extLst>
            </p:cNvPr>
            <p:cNvSpPr/>
            <p:nvPr/>
          </p:nvSpPr>
          <p:spPr>
            <a:xfrm>
              <a:off x="768176" y="1931775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698D61-820F-C72D-FF5D-D297779637BA}"/>
                </a:ext>
              </a:extLst>
            </p:cNvPr>
            <p:cNvSpPr txBox="1"/>
            <p:nvPr/>
          </p:nvSpPr>
          <p:spPr>
            <a:xfrm>
              <a:off x="772247" y="1907631"/>
              <a:ext cx="12542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inc</a:t>
              </a:r>
              <a:r>
                <a:rPr lang="en-US" dirty="0"/>
                <a:t>();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A19EB8-0ECE-2848-100F-144BB609FAC6}"/>
              </a:ext>
            </a:extLst>
          </p:cNvPr>
          <p:cNvGrpSpPr/>
          <p:nvPr/>
        </p:nvGrpSpPr>
        <p:grpSpPr>
          <a:xfrm>
            <a:off x="7520715" y="5945523"/>
            <a:ext cx="1392195" cy="369332"/>
            <a:chOff x="757881" y="2545144"/>
            <a:chExt cx="1392195" cy="36933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B16474B-4F10-D9BF-DDCD-C9B05254EFA5}"/>
                </a:ext>
              </a:extLst>
            </p:cNvPr>
            <p:cNvSpPr/>
            <p:nvPr/>
          </p:nvSpPr>
          <p:spPr>
            <a:xfrm>
              <a:off x="772293" y="2553731"/>
              <a:ext cx="1270716" cy="3411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4F9EA3F-C551-594E-EAE8-A83213FCEA6F}"/>
                </a:ext>
              </a:extLst>
            </p:cNvPr>
            <p:cNvSpPr txBox="1"/>
            <p:nvPr/>
          </p:nvSpPr>
          <p:spPr>
            <a:xfrm>
              <a:off x="757881" y="2545144"/>
              <a:ext cx="13921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return 2 / g;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B49902F-BD96-12C6-3EC3-C699E1F48152}"/>
              </a:ext>
            </a:extLst>
          </p:cNvPr>
          <p:cNvGrpSpPr/>
          <p:nvPr/>
        </p:nvGrpSpPr>
        <p:grpSpPr>
          <a:xfrm>
            <a:off x="9695592" y="4070178"/>
            <a:ext cx="1270716" cy="716351"/>
            <a:chOff x="755823" y="4726121"/>
            <a:chExt cx="1270716" cy="71635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9AB6B46-7BD8-7041-0054-75D34FD944F9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45CD8F9-0148-F62B-A770-670A7DE69E68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3367243-665A-E7BD-149C-A8D19F6323A5}"/>
              </a:ext>
            </a:extLst>
          </p:cNvPr>
          <p:cNvCxnSpPr>
            <a:cxnSpLocks/>
            <a:stCxn id="37" idx="2"/>
            <a:endCxn id="41" idx="0"/>
          </p:cNvCxnSpPr>
          <p:nvPr/>
        </p:nvCxnSpPr>
        <p:spPr>
          <a:xfrm flipH="1">
            <a:off x="8212631" y="4619946"/>
            <a:ext cx="7270" cy="52042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B6F22A7-286F-9BC0-1E3D-E00133DE2D26}"/>
              </a:ext>
            </a:extLst>
          </p:cNvPr>
          <p:cNvCxnSpPr>
            <a:cxnSpLocks/>
            <a:stCxn id="41" idx="2"/>
            <a:endCxn id="44" idx="0"/>
          </p:cNvCxnSpPr>
          <p:nvPr/>
        </p:nvCxnSpPr>
        <p:spPr>
          <a:xfrm>
            <a:off x="8212631" y="5509702"/>
            <a:ext cx="4182" cy="435821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52C5D6C-0F43-B69B-7FFA-DF91F5A1684F}"/>
              </a:ext>
            </a:extLst>
          </p:cNvPr>
          <p:cNvSpPr/>
          <p:nvPr/>
        </p:nvSpPr>
        <p:spPr>
          <a:xfrm flipH="1">
            <a:off x="5769467" y="3608314"/>
            <a:ext cx="2273708" cy="1276413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531620"/>
              <a:gd name="connsiteY0" fmla="*/ 579120 h 934527"/>
              <a:gd name="connsiteX1" fmla="*/ 266700 w 1531620"/>
              <a:gd name="connsiteY1" fmla="*/ 906780 h 934527"/>
              <a:gd name="connsiteX2" fmla="*/ 1531620 w 1531620"/>
              <a:gd name="connsiteY2" fmla="*/ 0 h 934527"/>
              <a:gd name="connsiteX0" fmla="*/ 0 w 1534376"/>
              <a:gd name="connsiteY0" fmla="*/ 903643 h 1259050"/>
              <a:gd name="connsiteX1" fmla="*/ 266700 w 1534376"/>
              <a:gd name="connsiteY1" fmla="*/ 1231303 h 1259050"/>
              <a:gd name="connsiteX2" fmla="*/ 1531620 w 1534376"/>
              <a:gd name="connsiteY2" fmla="*/ 324523 h 1259050"/>
              <a:gd name="connsiteX0" fmla="*/ 0 w 1531620"/>
              <a:gd name="connsiteY0" fmla="*/ 579120 h 579120"/>
              <a:gd name="connsiteX1" fmla="*/ 1531620 w 1531620"/>
              <a:gd name="connsiteY1" fmla="*/ 0 h 579120"/>
              <a:gd name="connsiteX0" fmla="*/ 0 w 1531620"/>
              <a:gd name="connsiteY0" fmla="*/ 579120 h 782604"/>
              <a:gd name="connsiteX1" fmla="*/ 1531620 w 1531620"/>
              <a:gd name="connsiteY1" fmla="*/ 0 h 782604"/>
              <a:gd name="connsiteX0" fmla="*/ 0 w 1531620"/>
              <a:gd name="connsiteY0" fmla="*/ 1071785 h 1166073"/>
              <a:gd name="connsiteX1" fmla="*/ 1531620 w 1531620"/>
              <a:gd name="connsiteY1" fmla="*/ 492665 h 1166073"/>
              <a:gd name="connsiteX0" fmla="*/ 0 w 1531620"/>
              <a:gd name="connsiteY0" fmla="*/ 1011263 h 1276413"/>
              <a:gd name="connsiteX1" fmla="*/ 1531620 w 1531620"/>
              <a:gd name="connsiteY1" fmla="*/ 432143 h 12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31620" h="1276413">
                <a:moveTo>
                  <a:pt x="0" y="1011263"/>
                </a:moveTo>
                <a:cubicBezTo>
                  <a:pt x="647700" y="2212683"/>
                  <a:pt x="1417320" y="-1150277"/>
                  <a:pt x="1531620" y="432143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43B8BD1-B328-62C8-8FB2-F4778C885620}"/>
              </a:ext>
            </a:extLst>
          </p:cNvPr>
          <p:cNvSpPr/>
          <p:nvPr/>
        </p:nvSpPr>
        <p:spPr>
          <a:xfrm>
            <a:off x="8333125" y="3842890"/>
            <a:ext cx="1417320" cy="1902399"/>
          </a:xfrm>
          <a:custGeom>
            <a:avLst/>
            <a:gdLst>
              <a:gd name="connsiteX0" fmla="*/ 0 w 1647498"/>
              <a:gd name="connsiteY0" fmla="*/ 1163900 h 1556024"/>
              <a:gd name="connsiteX1" fmla="*/ 266700 w 1647498"/>
              <a:gd name="connsiteY1" fmla="*/ 1491560 h 1556024"/>
              <a:gd name="connsiteX2" fmla="*/ 1524000 w 1647498"/>
              <a:gd name="connsiteY2" fmla="*/ 36140 h 1556024"/>
              <a:gd name="connsiteX3" fmla="*/ 1531620 w 1647498"/>
              <a:gd name="connsiteY3" fmla="*/ 584780 h 1556024"/>
              <a:gd name="connsiteX0" fmla="*/ 0 w 1613165"/>
              <a:gd name="connsiteY0" fmla="*/ 1540961 h 1933085"/>
              <a:gd name="connsiteX1" fmla="*/ 266700 w 1613165"/>
              <a:gd name="connsiteY1" fmla="*/ 1868621 h 1933085"/>
              <a:gd name="connsiteX2" fmla="*/ 1524000 w 1613165"/>
              <a:gd name="connsiteY2" fmla="*/ 413201 h 1933085"/>
              <a:gd name="connsiteX3" fmla="*/ 1417320 w 1613165"/>
              <a:gd name="connsiteY3" fmla="*/ 123641 h 1933085"/>
              <a:gd name="connsiteX0" fmla="*/ 0 w 1417320"/>
              <a:gd name="connsiteY0" fmla="*/ 1417320 h 1829700"/>
              <a:gd name="connsiteX1" fmla="*/ 266700 w 1417320"/>
              <a:gd name="connsiteY1" fmla="*/ 1744980 h 1829700"/>
              <a:gd name="connsiteX2" fmla="*/ 1417320 w 1417320"/>
              <a:gd name="connsiteY2" fmla="*/ 0 h 1829700"/>
              <a:gd name="connsiteX0" fmla="*/ 0 w 1421922"/>
              <a:gd name="connsiteY0" fmla="*/ 1625888 h 2038268"/>
              <a:gd name="connsiteX1" fmla="*/ 266700 w 1421922"/>
              <a:gd name="connsiteY1" fmla="*/ 1953548 h 2038268"/>
              <a:gd name="connsiteX2" fmla="*/ 1417320 w 1421922"/>
              <a:gd name="connsiteY2" fmla="*/ 208568 h 2038268"/>
              <a:gd name="connsiteX0" fmla="*/ 0 w 1417320"/>
              <a:gd name="connsiteY0" fmla="*/ 1417320 h 1417320"/>
              <a:gd name="connsiteX1" fmla="*/ 1417320 w 1417320"/>
              <a:gd name="connsiteY1" fmla="*/ 0 h 1417320"/>
              <a:gd name="connsiteX0" fmla="*/ 0 w 1417320"/>
              <a:gd name="connsiteY0" fmla="*/ 1417320 h 1757843"/>
              <a:gd name="connsiteX1" fmla="*/ 1417320 w 1417320"/>
              <a:gd name="connsiteY1" fmla="*/ 0 h 1757843"/>
              <a:gd name="connsiteX0" fmla="*/ 0 w 1420378"/>
              <a:gd name="connsiteY0" fmla="*/ 1611350 h 1840033"/>
              <a:gd name="connsiteX1" fmla="*/ 1417320 w 1420378"/>
              <a:gd name="connsiteY1" fmla="*/ 194030 h 1840033"/>
              <a:gd name="connsiteX0" fmla="*/ 0 w 1421899"/>
              <a:gd name="connsiteY0" fmla="*/ 1607423 h 1864948"/>
              <a:gd name="connsiteX1" fmla="*/ 1417320 w 1421899"/>
              <a:gd name="connsiteY1" fmla="*/ 190103 h 1864948"/>
              <a:gd name="connsiteX0" fmla="*/ 0 w 1417320"/>
              <a:gd name="connsiteY0" fmla="*/ 1652989 h 1902399"/>
              <a:gd name="connsiteX1" fmla="*/ 1417320 w 1417320"/>
              <a:gd name="connsiteY1" fmla="*/ 235669 h 19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7320" h="1902399">
                <a:moveTo>
                  <a:pt x="0" y="1652989"/>
                </a:moveTo>
                <a:cubicBezTo>
                  <a:pt x="601980" y="2895049"/>
                  <a:pt x="1325880" y="-968291"/>
                  <a:pt x="1417320" y="235669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EFE412C-0157-56D0-E925-9D4A034A1790}"/>
              </a:ext>
            </a:extLst>
          </p:cNvPr>
          <p:cNvSpPr/>
          <p:nvPr/>
        </p:nvSpPr>
        <p:spPr>
          <a:xfrm>
            <a:off x="8477906" y="4766897"/>
            <a:ext cx="1778000" cy="1201420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310640 w 1310640"/>
              <a:gd name="connsiteY0" fmla="*/ 1518974 h 1946947"/>
              <a:gd name="connsiteX1" fmla="*/ 304800 w 1310640"/>
              <a:gd name="connsiteY1" fmla="*/ 1854254 h 1946947"/>
              <a:gd name="connsiteX2" fmla="*/ 53340 w 1310640"/>
              <a:gd name="connsiteY2" fmla="*/ 40694 h 1946947"/>
              <a:gd name="connsiteX3" fmla="*/ 0 w 1310640"/>
              <a:gd name="connsiteY3" fmla="*/ 1107494 h 1946947"/>
              <a:gd name="connsiteX0" fmla="*/ 1988820 w 1988820"/>
              <a:gd name="connsiteY0" fmla="*/ 1525127 h 1953100"/>
              <a:gd name="connsiteX1" fmla="*/ 982980 w 1988820"/>
              <a:gd name="connsiteY1" fmla="*/ 1860407 h 1953100"/>
              <a:gd name="connsiteX2" fmla="*/ 731520 w 1988820"/>
              <a:gd name="connsiteY2" fmla="*/ 46847 h 1953100"/>
              <a:gd name="connsiteX3" fmla="*/ 0 w 1988820"/>
              <a:gd name="connsiteY3" fmla="*/ 946007 h 1953100"/>
              <a:gd name="connsiteX0" fmla="*/ 1988820 w 1988820"/>
              <a:gd name="connsiteY0" fmla="*/ 579120 h 944600"/>
              <a:gd name="connsiteX1" fmla="*/ 982980 w 1988820"/>
              <a:gd name="connsiteY1" fmla="*/ 914400 h 944600"/>
              <a:gd name="connsiteX2" fmla="*/ 0 w 1988820"/>
              <a:gd name="connsiteY2" fmla="*/ 0 h 944600"/>
              <a:gd name="connsiteX0" fmla="*/ 1828800 w 1828800"/>
              <a:gd name="connsiteY0" fmla="*/ 411480 h 924846"/>
              <a:gd name="connsiteX1" fmla="*/ 982980 w 1828800"/>
              <a:gd name="connsiteY1" fmla="*/ 914400 h 924846"/>
              <a:gd name="connsiteX2" fmla="*/ 0 w 1828800"/>
              <a:gd name="connsiteY2" fmla="*/ 0 h 924846"/>
              <a:gd name="connsiteX0" fmla="*/ 1828800 w 1828800"/>
              <a:gd name="connsiteY0" fmla="*/ 411480 h 411480"/>
              <a:gd name="connsiteX1" fmla="*/ 0 w 1828800"/>
              <a:gd name="connsiteY1" fmla="*/ 0 h 411480"/>
              <a:gd name="connsiteX0" fmla="*/ 1828800 w 1828800"/>
              <a:gd name="connsiteY0" fmla="*/ 535157 h 535157"/>
              <a:gd name="connsiteX1" fmla="*/ 0 w 1828800"/>
              <a:gd name="connsiteY1" fmla="*/ 123677 h 535157"/>
              <a:gd name="connsiteX0" fmla="*/ 1828800 w 1828800"/>
              <a:gd name="connsiteY0" fmla="*/ 488760 h 594976"/>
              <a:gd name="connsiteX1" fmla="*/ 0 w 1828800"/>
              <a:gd name="connsiteY1" fmla="*/ 77280 h 594976"/>
              <a:gd name="connsiteX0" fmla="*/ 1828800 w 1828800"/>
              <a:gd name="connsiteY0" fmla="*/ 584925 h 675542"/>
              <a:gd name="connsiteX1" fmla="*/ 0 w 1828800"/>
              <a:gd name="connsiteY1" fmla="*/ 173445 h 675542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  <a:gd name="connsiteX0" fmla="*/ 1778000 w 1778000"/>
              <a:gd name="connsiteY0" fmla="*/ 0 h 1201420"/>
              <a:gd name="connsiteX1" fmla="*/ 0 w 1778000"/>
              <a:gd name="connsiteY1" fmla="*/ 120142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78000" h="1201420">
                <a:moveTo>
                  <a:pt x="1778000" y="0"/>
                </a:moveTo>
                <a:cubicBezTo>
                  <a:pt x="1588770" y="1380490"/>
                  <a:pt x="765175" y="716915"/>
                  <a:pt x="0" y="120142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43E2614-F7C5-B32A-0480-B3D559A27EA4}"/>
              </a:ext>
            </a:extLst>
          </p:cNvPr>
          <p:cNvSpPr/>
          <p:nvPr/>
        </p:nvSpPr>
        <p:spPr>
          <a:xfrm flipH="1">
            <a:off x="5812998" y="4769437"/>
            <a:ext cx="1707717" cy="492836"/>
          </a:xfrm>
          <a:custGeom>
            <a:avLst/>
            <a:gdLst>
              <a:gd name="connsiteX0" fmla="*/ 1630680 w 1630680"/>
              <a:gd name="connsiteY0" fmla="*/ 1588751 h 2016724"/>
              <a:gd name="connsiteX1" fmla="*/ 624840 w 1630680"/>
              <a:gd name="connsiteY1" fmla="*/ 1924031 h 2016724"/>
              <a:gd name="connsiteX2" fmla="*/ 373380 w 1630680"/>
              <a:gd name="connsiteY2" fmla="*/ 110471 h 2016724"/>
              <a:gd name="connsiteX3" fmla="*/ 0 w 1630680"/>
              <a:gd name="connsiteY3" fmla="*/ 354311 h 2016724"/>
              <a:gd name="connsiteX0" fmla="*/ 1630680 w 1630680"/>
              <a:gd name="connsiteY0" fmla="*/ 1234440 h 1645056"/>
              <a:gd name="connsiteX1" fmla="*/ 624840 w 1630680"/>
              <a:gd name="connsiteY1" fmla="*/ 1569720 h 1645056"/>
              <a:gd name="connsiteX2" fmla="*/ 0 w 1630680"/>
              <a:gd name="connsiteY2" fmla="*/ 0 h 1645056"/>
              <a:gd name="connsiteX0" fmla="*/ 1630680 w 1630680"/>
              <a:gd name="connsiteY0" fmla="*/ 1393883 h 1804499"/>
              <a:gd name="connsiteX1" fmla="*/ 624840 w 1630680"/>
              <a:gd name="connsiteY1" fmla="*/ 1729163 h 1804499"/>
              <a:gd name="connsiteX2" fmla="*/ 0 w 1630680"/>
              <a:gd name="connsiteY2" fmla="*/ 159443 h 1804499"/>
              <a:gd name="connsiteX0" fmla="*/ 1576705 w 1576705"/>
              <a:gd name="connsiteY0" fmla="*/ 0 h 1976605"/>
              <a:gd name="connsiteX1" fmla="*/ 624840 w 1576705"/>
              <a:gd name="connsiteY1" fmla="*/ 1960880 h 1976605"/>
              <a:gd name="connsiteX2" fmla="*/ 0 w 1576705"/>
              <a:gd name="connsiteY2" fmla="*/ 391160 h 1976605"/>
              <a:gd name="connsiteX0" fmla="*/ 1576705 w 1576705"/>
              <a:gd name="connsiteY0" fmla="*/ 0 h 492836"/>
              <a:gd name="connsiteX1" fmla="*/ 808990 w 1576705"/>
              <a:gd name="connsiteY1" fmla="*/ 430530 h 492836"/>
              <a:gd name="connsiteX2" fmla="*/ 0 w 1576705"/>
              <a:gd name="connsiteY2" fmla="*/ 391160 h 49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705" h="492836">
                <a:moveTo>
                  <a:pt x="1576705" y="0"/>
                </a:moveTo>
                <a:cubicBezTo>
                  <a:pt x="1178560" y="290830"/>
                  <a:pt x="1080770" y="636270"/>
                  <a:pt x="808990" y="430530"/>
                </a:cubicBezTo>
                <a:cubicBezTo>
                  <a:pt x="537210" y="224790"/>
                  <a:pt x="602615" y="-356235"/>
                  <a:pt x="0" y="39116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984A3A6-414E-1A6F-96D9-F0EF36D97923}"/>
              </a:ext>
            </a:extLst>
          </p:cNvPr>
          <p:cNvGrpSpPr/>
          <p:nvPr/>
        </p:nvGrpSpPr>
        <p:grpSpPr>
          <a:xfrm>
            <a:off x="5246984" y="4077436"/>
            <a:ext cx="1270716" cy="716351"/>
            <a:chOff x="755823" y="4726121"/>
            <a:chExt cx="1270716" cy="716351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F12529F-B1EF-7021-A1DF-842BE895511F}"/>
                </a:ext>
              </a:extLst>
            </p:cNvPr>
            <p:cNvSpPr/>
            <p:nvPr/>
          </p:nvSpPr>
          <p:spPr>
            <a:xfrm>
              <a:off x="755823" y="4726121"/>
              <a:ext cx="1270716" cy="7163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A270D92-311C-4401-FFB1-33A7AEB66B96}"/>
                </a:ext>
              </a:extLst>
            </p:cNvPr>
            <p:cNvSpPr txBox="1"/>
            <p:nvPr/>
          </p:nvSpPr>
          <p:spPr>
            <a:xfrm>
              <a:off x="757881" y="4749114"/>
              <a:ext cx="12042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void </a:t>
              </a:r>
              <a:r>
                <a:rPr lang="en-US" dirty="0" err="1"/>
                <a:t>inc</a:t>
              </a:r>
              <a:r>
                <a:rPr lang="en-US" dirty="0"/>
                <a:t>(){</a:t>
              </a:r>
            </a:p>
            <a:p>
              <a:r>
                <a:rPr lang="en-US" dirty="0"/>
                <a:t>  g++;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61795FC-7856-6B05-2555-86ADD70306CA}"/>
              </a:ext>
            </a:extLst>
          </p:cNvPr>
          <p:cNvSpPr txBox="1"/>
          <p:nvPr/>
        </p:nvSpPr>
        <p:spPr>
          <a:xfrm>
            <a:off x="386750" y="2138353"/>
            <a:ext cx="9657136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666666"/>
                </a:solidFill>
              </a:rPr>
              <a:t>“Exploded </a:t>
            </a:r>
            <a:r>
              <a:rPr lang="en-US" sz="2000" dirty="0" err="1">
                <a:solidFill>
                  <a:srgbClr val="666666"/>
                </a:solidFill>
              </a:rPr>
              <a:t>supergraph</a:t>
            </a:r>
            <a:r>
              <a:rPr lang="en-US" sz="2000" dirty="0">
                <a:solidFill>
                  <a:srgbClr val="666666"/>
                </a:solidFill>
              </a:rPr>
              <a:t>”: 1 clone per static call site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A482A1-8465-0F61-1EE5-0DCB77E3E589}"/>
              </a:ext>
            </a:extLst>
          </p:cNvPr>
          <p:cNvSpPr txBox="1"/>
          <p:nvPr/>
        </p:nvSpPr>
        <p:spPr>
          <a:xfrm>
            <a:off x="372238" y="2559266"/>
            <a:ext cx="9657136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666666"/>
                </a:solidFill>
              </a:rPr>
              <a:t>Still very much not foolproof</a:t>
            </a:r>
          </a:p>
        </p:txBody>
      </p:sp>
    </p:spTree>
    <p:extLst>
      <p:ext uri="{BB962C8B-B14F-4D97-AF65-F5344CB8AC3E}">
        <p14:creationId xmlns:p14="http://schemas.microsoft.com/office/powerpoint/2010/main" val="2732555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Abject Pessimism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ICFGs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Context-Sensitivity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Summary Functions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CACAC30-BF38-17D3-4329-44ED78745B48}"/>
                  </a:ext>
                </a:extLst>
              </p14:cNvPr>
              <p14:cNvContentPartPr/>
              <p14:nvPr/>
            </p14:nvContentPartPr>
            <p14:xfrm>
              <a:off x="610920" y="2457000"/>
              <a:ext cx="4323600" cy="2124720"/>
            </p14:xfrm>
          </p:contentPart>
        </mc:Choice>
        <mc:Fallback xmlns:adec="http://schemas.microsoft.com/office/drawing/2017/decorative" xmlns:a16="http://schemas.microsoft.com/office/drawing/2014/main"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CACAC30-BF38-17D3-4329-44ED78745B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1560" y="2447640"/>
                <a:ext cx="4342320" cy="214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0555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31</a:t>
            </a:fld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A73E63B-83AF-C3F8-C649-576003FDAA85}"/>
              </a:ext>
            </a:extLst>
          </p:cNvPr>
          <p:cNvSpPr txBox="1">
            <a:spLocks/>
          </p:cNvSpPr>
          <p:nvPr/>
        </p:nvSpPr>
        <p:spPr>
          <a:xfrm>
            <a:off x="546944" y="1668370"/>
            <a:ext cx="485563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D416C58B-9BE3-272C-D840-C42CB91D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293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summary Functions</a:t>
            </a:r>
          </a:p>
        </p:txBody>
      </p:sp>
      <p:sp>
        <p:nvSpPr>
          <p:cNvPr id="66" name="Title 1">
            <a:extLst>
              <a:ext uri="{FF2B5EF4-FFF2-40B4-BE49-F238E27FC236}">
                <a16:creationId xmlns:a16="http://schemas.microsoft.com/office/drawing/2014/main" id="{39D0540D-447B-4971-3164-C591DCEE36E7}"/>
              </a:ext>
            </a:extLst>
          </p:cNvPr>
          <p:cNvSpPr txBox="1">
            <a:spLocks/>
          </p:cNvSpPr>
          <p:nvPr/>
        </p:nvSpPr>
        <p:spPr>
          <a:xfrm>
            <a:off x="7588" y="1435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Supergraphs</a:t>
            </a:r>
            <a:endParaRPr lang="en-US" sz="16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7AF427-CE9A-E998-6FA1-0804BA40099E}"/>
              </a:ext>
            </a:extLst>
          </p:cNvPr>
          <p:cNvSpPr txBox="1"/>
          <p:nvPr/>
        </p:nvSpPr>
        <p:spPr>
          <a:xfrm>
            <a:off x="546945" y="2052961"/>
            <a:ext cx="4139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Summarize callee analysis (rather than include it in the analysis)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A59E4BA2-5781-725D-6A76-AE4FD43ED273}"/>
              </a:ext>
            </a:extLst>
          </p:cNvPr>
          <p:cNvSpPr txBox="1">
            <a:spLocks/>
          </p:cNvSpPr>
          <p:nvPr/>
        </p:nvSpPr>
        <p:spPr>
          <a:xfrm>
            <a:off x="546944" y="3626710"/>
            <a:ext cx="4855636" cy="7547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Automatic Manifestation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28289C-BEF2-D281-CE93-1B9766CB453A}"/>
              </a:ext>
            </a:extLst>
          </p:cNvPr>
          <p:cNvSpPr txBox="1"/>
          <p:nvPr/>
        </p:nvSpPr>
        <p:spPr>
          <a:xfrm>
            <a:off x="546943" y="3993766"/>
            <a:ext cx="52481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Create a lightweight inference</a:t>
            </a:r>
          </a:p>
          <a:p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- What variables are (transitively) modified as a result of a function call? GMOD</a:t>
            </a:r>
          </a:p>
          <a:p>
            <a:r>
              <a:rPr lang="en-US" dirty="0">
                <a:solidFill>
                  <a:srgbClr val="666666"/>
                </a:solidFill>
              </a:rPr>
              <a:t>- What variables are (transitively) referenced as a result of a function call? GREF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658F4D-11EC-84F3-2C3A-9D1F84E42CD9}"/>
              </a:ext>
            </a:extLst>
          </p:cNvPr>
          <p:cNvSpPr txBox="1">
            <a:spLocks/>
          </p:cNvSpPr>
          <p:nvPr/>
        </p:nvSpPr>
        <p:spPr>
          <a:xfrm>
            <a:off x="546943" y="2822846"/>
            <a:ext cx="4855636" cy="76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Manual Manifestation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809FAE-962D-AB68-131B-4BADB81275B5}"/>
              </a:ext>
            </a:extLst>
          </p:cNvPr>
          <p:cNvSpPr txBox="1"/>
          <p:nvPr/>
        </p:nvSpPr>
        <p:spPr>
          <a:xfrm>
            <a:off x="546945" y="3128942"/>
            <a:ext cx="4139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Ask the user to provide information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7F4807-DA2C-B5C4-744C-0B947E97A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355" y="2570938"/>
            <a:ext cx="3841991" cy="206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86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3889279643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schemas.microsoft.com/office/2006/documentManagement/types"/>
    <ds:schemaRef ds:uri="230e9df3-be65-4c73-a93b-d1236ebd677e"/>
    <ds:schemaRef ds:uri="http://purl.org/dc/terms/"/>
    <ds:schemaRef ds:uri="http://purl.org/dc/elements/1.1/"/>
    <ds:schemaRef ds:uri="16c05727-aa75-4e4a-9b5f-8a80a1165891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71af3243-3dd4-4a8d-8c0d-dd76da1f02a5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13372</TotalTime>
  <Words>1580</Words>
  <Application>Microsoft Office PowerPoint</Application>
  <PresentationFormat>Widescreen</PresentationFormat>
  <Paragraphs>333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Garamond</vt:lpstr>
      <vt:lpstr>Tenorite</vt:lpstr>
      <vt:lpstr>Monoline</vt:lpstr>
      <vt:lpstr>Administrivia and  Announcements</vt:lpstr>
      <vt:lpstr>Last Time: The Program Slice</vt:lpstr>
      <vt:lpstr>Constructing the Slice</vt:lpstr>
      <vt:lpstr>Uses for Program Slices</vt:lpstr>
      <vt:lpstr>VIBE CHeck</vt:lpstr>
      <vt:lpstr>Is this stuff Useful?</vt:lpstr>
      <vt:lpstr>Is this stuff Useful?</vt:lpstr>
      <vt:lpstr>Interprocedural Analysis</vt:lpstr>
      <vt:lpstr>Scaling up our analysis</vt:lpstr>
      <vt:lpstr>Lecture Outline</vt:lpstr>
      <vt:lpstr>worst-Case Assumptions</vt:lpstr>
      <vt:lpstr>Worst-Case Assumptions</vt:lpstr>
      <vt:lpstr>Tightening the Bounds</vt:lpstr>
      <vt:lpstr>Lecture Outline</vt:lpstr>
      <vt:lpstr>The Obvious Interprocedural Solution</vt:lpstr>
      <vt:lpstr>The Obvious Interprocedural Solution</vt:lpstr>
      <vt:lpstr>Cost/Benefit of supergraphs</vt:lpstr>
      <vt:lpstr>Cost/Benefit of supergraphs</vt:lpstr>
      <vt:lpstr>Call Graphs</vt:lpstr>
      <vt:lpstr>Call Graphs</vt:lpstr>
      <vt:lpstr>Call Graphs</vt:lpstr>
      <vt:lpstr>The Other Thing About SuperGraphs</vt:lpstr>
      <vt:lpstr>The Other Thing About SuperGraphs</vt:lpstr>
      <vt:lpstr>The Other Thing About SuperGraphs</vt:lpstr>
      <vt:lpstr>Lecture Outline</vt:lpstr>
      <vt:lpstr>(Calling) Context Sensitivity</vt:lpstr>
      <vt:lpstr>Call Strings and K-CFA</vt:lpstr>
      <vt:lpstr>Another Form of Context Sensitivity</vt:lpstr>
      <vt:lpstr>Another Form of Context Sensitivity</vt:lpstr>
      <vt:lpstr>Lecture Outline</vt:lpstr>
      <vt:lpstr>summary Functions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76</cp:revision>
  <dcterms:created xsi:type="dcterms:W3CDTF">2023-08-21T14:00:41Z</dcterms:created>
  <dcterms:modified xsi:type="dcterms:W3CDTF">2026-10-07T16:40:50Z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